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Lst>
  <p:sldSz cx="30275213" cy="21383625"/>
  <p:notesSz cx="6858000" cy="9144000"/>
  <p:defaultTextStyle>
    <a:defPPr>
      <a:defRPr lang="en-US"/>
    </a:defPPr>
    <a:lvl1pPr marL="0" algn="l" defTabSz="2479264" rtl="0" eaLnBrk="1" latinLnBrk="0" hangingPunct="1">
      <a:defRPr sz="4880" kern="1200">
        <a:solidFill>
          <a:schemeClr val="tx1"/>
        </a:solidFill>
        <a:latin typeface="+mn-lt"/>
        <a:ea typeface="+mn-ea"/>
        <a:cs typeface="+mn-cs"/>
      </a:defRPr>
    </a:lvl1pPr>
    <a:lvl2pPr marL="1239632" algn="l" defTabSz="2479264" rtl="0" eaLnBrk="1" latinLnBrk="0" hangingPunct="1">
      <a:defRPr sz="4880" kern="1200">
        <a:solidFill>
          <a:schemeClr val="tx1"/>
        </a:solidFill>
        <a:latin typeface="+mn-lt"/>
        <a:ea typeface="+mn-ea"/>
        <a:cs typeface="+mn-cs"/>
      </a:defRPr>
    </a:lvl2pPr>
    <a:lvl3pPr marL="2479264" algn="l" defTabSz="2479264" rtl="0" eaLnBrk="1" latinLnBrk="0" hangingPunct="1">
      <a:defRPr sz="4880" kern="1200">
        <a:solidFill>
          <a:schemeClr val="tx1"/>
        </a:solidFill>
        <a:latin typeface="+mn-lt"/>
        <a:ea typeface="+mn-ea"/>
        <a:cs typeface="+mn-cs"/>
      </a:defRPr>
    </a:lvl3pPr>
    <a:lvl4pPr marL="3718895" algn="l" defTabSz="2479264" rtl="0" eaLnBrk="1" latinLnBrk="0" hangingPunct="1">
      <a:defRPr sz="4880" kern="1200">
        <a:solidFill>
          <a:schemeClr val="tx1"/>
        </a:solidFill>
        <a:latin typeface="+mn-lt"/>
        <a:ea typeface="+mn-ea"/>
        <a:cs typeface="+mn-cs"/>
      </a:defRPr>
    </a:lvl4pPr>
    <a:lvl5pPr marL="4958527" algn="l" defTabSz="2479264" rtl="0" eaLnBrk="1" latinLnBrk="0" hangingPunct="1">
      <a:defRPr sz="4880" kern="1200">
        <a:solidFill>
          <a:schemeClr val="tx1"/>
        </a:solidFill>
        <a:latin typeface="+mn-lt"/>
        <a:ea typeface="+mn-ea"/>
        <a:cs typeface="+mn-cs"/>
      </a:defRPr>
    </a:lvl5pPr>
    <a:lvl6pPr marL="6198159" algn="l" defTabSz="2479264" rtl="0" eaLnBrk="1" latinLnBrk="0" hangingPunct="1">
      <a:defRPr sz="4880" kern="1200">
        <a:solidFill>
          <a:schemeClr val="tx1"/>
        </a:solidFill>
        <a:latin typeface="+mn-lt"/>
        <a:ea typeface="+mn-ea"/>
        <a:cs typeface="+mn-cs"/>
      </a:defRPr>
    </a:lvl6pPr>
    <a:lvl7pPr marL="7437791" algn="l" defTabSz="2479264" rtl="0" eaLnBrk="1" latinLnBrk="0" hangingPunct="1">
      <a:defRPr sz="4880" kern="1200">
        <a:solidFill>
          <a:schemeClr val="tx1"/>
        </a:solidFill>
        <a:latin typeface="+mn-lt"/>
        <a:ea typeface="+mn-ea"/>
        <a:cs typeface="+mn-cs"/>
      </a:defRPr>
    </a:lvl7pPr>
    <a:lvl8pPr marL="8677422" algn="l" defTabSz="2479264" rtl="0" eaLnBrk="1" latinLnBrk="0" hangingPunct="1">
      <a:defRPr sz="4880" kern="1200">
        <a:solidFill>
          <a:schemeClr val="tx1"/>
        </a:solidFill>
        <a:latin typeface="+mn-lt"/>
        <a:ea typeface="+mn-ea"/>
        <a:cs typeface="+mn-cs"/>
      </a:defRPr>
    </a:lvl8pPr>
    <a:lvl9pPr marL="9917054" algn="l" defTabSz="2479264" rtl="0" eaLnBrk="1" latinLnBrk="0" hangingPunct="1">
      <a:defRPr sz="488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660066"/>
    <a:srgbClr val="FF6600"/>
    <a:srgbClr val="008000"/>
    <a:srgbClr val="0099CC"/>
    <a:srgbClr val="0000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8" autoAdjust="0"/>
    <p:restoredTop sz="94660"/>
  </p:normalViewPr>
  <p:slideViewPr>
    <p:cSldViewPr snapToGrid="0">
      <p:cViewPr varScale="1">
        <p:scale>
          <a:sx n="29" d="100"/>
          <a:sy n="29" d="100"/>
        </p:scale>
        <p:origin x="108" y="5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3499590"/>
            <a:ext cx="25733931" cy="7444669"/>
          </a:xfrm>
        </p:spPr>
        <p:txBody>
          <a:bodyPr anchor="b"/>
          <a:lstStyle>
            <a:lvl1pPr algn="ctr">
              <a:defRPr sz="18709"/>
            </a:lvl1pPr>
          </a:lstStyle>
          <a:p>
            <a:r>
              <a:rPr lang="en-US" smtClean="0"/>
              <a:t>Click to edit Master title style</a:t>
            </a:r>
            <a:endParaRPr lang="en-US" dirty="0"/>
          </a:p>
        </p:txBody>
      </p:sp>
      <p:sp>
        <p:nvSpPr>
          <p:cNvPr id="3" name="Subtitle 2"/>
          <p:cNvSpPr>
            <a:spLocks noGrp="1"/>
          </p:cNvSpPr>
          <p:nvPr>
            <p:ph type="subTitle" idx="1"/>
          </p:nvPr>
        </p:nvSpPr>
        <p:spPr>
          <a:xfrm>
            <a:off x="3784402" y="11231355"/>
            <a:ext cx="22706410" cy="5162758"/>
          </a:xfrm>
        </p:spPr>
        <p:txBody>
          <a:bodyPr/>
          <a:lstStyle>
            <a:lvl1pPr marL="0" indent="0" algn="ctr">
              <a:buNone/>
              <a:defRPr sz="7483"/>
            </a:lvl1pPr>
            <a:lvl2pPr marL="1425595" indent="0" algn="ctr">
              <a:buNone/>
              <a:defRPr sz="6236"/>
            </a:lvl2pPr>
            <a:lvl3pPr marL="2851191" indent="0" algn="ctr">
              <a:buNone/>
              <a:defRPr sz="5613"/>
            </a:lvl3pPr>
            <a:lvl4pPr marL="4276786" indent="0" algn="ctr">
              <a:buNone/>
              <a:defRPr sz="4989"/>
            </a:lvl4pPr>
            <a:lvl5pPr marL="5702381" indent="0" algn="ctr">
              <a:buNone/>
              <a:defRPr sz="4989"/>
            </a:lvl5pPr>
            <a:lvl6pPr marL="7127977" indent="0" algn="ctr">
              <a:buNone/>
              <a:defRPr sz="4989"/>
            </a:lvl6pPr>
            <a:lvl7pPr marL="8553572" indent="0" algn="ctr">
              <a:buNone/>
              <a:defRPr sz="4989"/>
            </a:lvl7pPr>
            <a:lvl8pPr marL="9979167" indent="0" algn="ctr">
              <a:buNone/>
              <a:defRPr sz="4989"/>
            </a:lvl8pPr>
            <a:lvl9pPr marL="11404763" indent="0" algn="ctr">
              <a:buNone/>
              <a:defRPr sz="4989"/>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12C70D-F5B8-4100-BD23-12146093D47E}" type="datetimeFigureOut">
              <a:rPr lang="en-GB" smtClean="0"/>
              <a:t>15/03/2018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55D1D8-A6C0-4CD1-894B-8BE68F094464}" type="slidenum">
              <a:rPr lang="en-GB" smtClean="0"/>
              <a:t>‹#›</a:t>
            </a:fld>
            <a:endParaRPr lang="en-GB"/>
          </a:p>
        </p:txBody>
      </p:sp>
    </p:spTree>
    <p:extLst>
      <p:ext uri="{BB962C8B-B14F-4D97-AF65-F5344CB8AC3E}">
        <p14:creationId xmlns:p14="http://schemas.microsoft.com/office/powerpoint/2010/main" val="2952706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12C70D-F5B8-4100-BD23-12146093D47E}" type="datetimeFigureOut">
              <a:rPr lang="en-GB" smtClean="0"/>
              <a:t>15/03/2018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55D1D8-A6C0-4CD1-894B-8BE68F094464}" type="slidenum">
              <a:rPr lang="en-GB" smtClean="0"/>
              <a:t>‹#›</a:t>
            </a:fld>
            <a:endParaRPr lang="en-GB"/>
          </a:p>
        </p:txBody>
      </p:sp>
    </p:spTree>
    <p:extLst>
      <p:ext uri="{BB962C8B-B14F-4D97-AF65-F5344CB8AC3E}">
        <p14:creationId xmlns:p14="http://schemas.microsoft.com/office/powerpoint/2010/main" val="761532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1138480"/>
            <a:ext cx="6528093" cy="1812163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081423" y="1138480"/>
            <a:ext cx="19205838" cy="181216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12C70D-F5B8-4100-BD23-12146093D47E}" type="datetimeFigureOut">
              <a:rPr lang="en-GB" smtClean="0"/>
              <a:t>15/03/2018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55D1D8-A6C0-4CD1-894B-8BE68F094464}" type="slidenum">
              <a:rPr lang="en-GB" smtClean="0"/>
              <a:t>‹#›</a:t>
            </a:fld>
            <a:endParaRPr lang="en-GB"/>
          </a:p>
        </p:txBody>
      </p:sp>
    </p:spTree>
    <p:extLst>
      <p:ext uri="{BB962C8B-B14F-4D97-AF65-F5344CB8AC3E}">
        <p14:creationId xmlns:p14="http://schemas.microsoft.com/office/powerpoint/2010/main" val="998403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12C70D-F5B8-4100-BD23-12146093D47E}" type="datetimeFigureOut">
              <a:rPr lang="en-GB" smtClean="0"/>
              <a:t>15/03/2018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55D1D8-A6C0-4CD1-894B-8BE68F094464}" type="slidenum">
              <a:rPr lang="en-GB" smtClean="0"/>
              <a:t>‹#›</a:t>
            </a:fld>
            <a:endParaRPr lang="en-GB"/>
          </a:p>
        </p:txBody>
      </p:sp>
    </p:spTree>
    <p:extLst>
      <p:ext uri="{BB962C8B-B14F-4D97-AF65-F5344CB8AC3E}">
        <p14:creationId xmlns:p14="http://schemas.microsoft.com/office/powerpoint/2010/main" val="3821192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5331063"/>
            <a:ext cx="26112371" cy="8894992"/>
          </a:xfrm>
        </p:spPr>
        <p:txBody>
          <a:bodyPr anchor="b"/>
          <a:lstStyle>
            <a:lvl1pPr>
              <a:defRPr sz="18709"/>
            </a:lvl1pPr>
          </a:lstStyle>
          <a:p>
            <a:r>
              <a:rPr lang="en-US" smtClean="0"/>
              <a:t>Click to edit Master title style</a:t>
            </a:r>
            <a:endParaRPr lang="en-US" dirty="0"/>
          </a:p>
        </p:txBody>
      </p:sp>
      <p:sp>
        <p:nvSpPr>
          <p:cNvPr id="3" name="Text Placeholder 2"/>
          <p:cNvSpPr>
            <a:spLocks noGrp="1"/>
          </p:cNvSpPr>
          <p:nvPr>
            <p:ph type="body" idx="1"/>
          </p:nvPr>
        </p:nvSpPr>
        <p:spPr>
          <a:xfrm>
            <a:off x="2065654" y="14310205"/>
            <a:ext cx="26112371" cy="4677666"/>
          </a:xfrm>
        </p:spPr>
        <p:txBody>
          <a:bodyPr/>
          <a:lstStyle>
            <a:lvl1pPr marL="0" indent="0">
              <a:buNone/>
              <a:defRPr sz="7483">
                <a:solidFill>
                  <a:schemeClr val="tx1"/>
                </a:solidFill>
              </a:defRPr>
            </a:lvl1pPr>
            <a:lvl2pPr marL="1425595" indent="0">
              <a:buNone/>
              <a:defRPr sz="6236">
                <a:solidFill>
                  <a:schemeClr val="tx1">
                    <a:tint val="75000"/>
                  </a:schemeClr>
                </a:solidFill>
              </a:defRPr>
            </a:lvl2pPr>
            <a:lvl3pPr marL="2851191" indent="0">
              <a:buNone/>
              <a:defRPr sz="5613">
                <a:solidFill>
                  <a:schemeClr val="tx1">
                    <a:tint val="75000"/>
                  </a:schemeClr>
                </a:solidFill>
              </a:defRPr>
            </a:lvl3pPr>
            <a:lvl4pPr marL="4276786" indent="0">
              <a:buNone/>
              <a:defRPr sz="4989">
                <a:solidFill>
                  <a:schemeClr val="tx1">
                    <a:tint val="75000"/>
                  </a:schemeClr>
                </a:solidFill>
              </a:defRPr>
            </a:lvl4pPr>
            <a:lvl5pPr marL="5702381" indent="0">
              <a:buNone/>
              <a:defRPr sz="4989">
                <a:solidFill>
                  <a:schemeClr val="tx1">
                    <a:tint val="75000"/>
                  </a:schemeClr>
                </a:solidFill>
              </a:defRPr>
            </a:lvl5pPr>
            <a:lvl6pPr marL="7127977" indent="0">
              <a:buNone/>
              <a:defRPr sz="4989">
                <a:solidFill>
                  <a:schemeClr val="tx1">
                    <a:tint val="75000"/>
                  </a:schemeClr>
                </a:solidFill>
              </a:defRPr>
            </a:lvl6pPr>
            <a:lvl7pPr marL="8553572" indent="0">
              <a:buNone/>
              <a:defRPr sz="4989">
                <a:solidFill>
                  <a:schemeClr val="tx1">
                    <a:tint val="75000"/>
                  </a:schemeClr>
                </a:solidFill>
              </a:defRPr>
            </a:lvl7pPr>
            <a:lvl8pPr marL="9979167" indent="0">
              <a:buNone/>
              <a:defRPr sz="4989">
                <a:solidFill>
                  <a:schemeClr val="tx1">
                    <a:tint val="75000"/>
                  </a:schemeClr>
                </a:solidFill>
              </a:defRPr>
            </a:lvl8pPr>
            <a:lvl9pPr marL="11404763" indent="0">
              <a:buNone/>
              <a:defRPr sz="4989">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12C70D-F5B8-4100-BD23-12146093D47E}" type="datetimeFigureOut">
              <a:rPr lang="en-GB" smtClean="0"/>
              <a:t>15/03/2018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55D1D8-A6C0-4CD1-894B-8BE68F094464}" type="slidenum">
              <a:rPr lang="en-GB" smtClean="0"/>
              <a:t>‹#›</a:t>
            </a:fld>
            <a:endParaRPr lang="en-GB"/>
          </a:p>
        </p:txBody>
      </p:sp>
    </p:spTree>
    <p:extLst>
      <p:ext uri="{BB962C8B-B14F-4D97-AF65-F5344CB8AC3E}">
        <p14:creationId xmlns:p14="http://schemas.microsoft.com/office/powerpoint/2010/main" val="341949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081421" y="5692400"/>
            <a:ext cx="12866966" cy="13567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5326826" y="5692400"/>
            <a:ext cx="12866966" cy="13567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12C70D-F5B8-4100-BD23-12146093D47E}" type="datetimeFigureOut">
              <a:rPr lang="en-GB" smtClean="0"/>
              <a:t>15/03/2018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55D1D8-A6C0-4CD1-894B-8BE68F094464}" type="slidenum">
              <a:rPr lang="en-GB" smtClean="0"/>
              <a:t>‹#›</a:t>
            </a:fld>
            <a:endParaRPr lang="en-GB"/>
          </a:p>
        </p:txBody>
      </p:sp>
    </p:spTree>
    <p:extLst>
      <p:ext uri="{BB962C8B-B14F-4D97-AF65-F5344CB8AC3E}">
        <p14:creationId xmlns:p14="http://schemas.microsoft.com/office/powerpoint/2010/main" val="110861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1138485"/>
            <a:ext cx="26112371" cy="413317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085368" y="5241960"/>
            <a:ext cx="12807832" cy="2569003"/>
          </a:xfrm>
        </p:spPr>
        <p:txBody>
          <a:bodyPr anchor="b"/>
          <a:lstStyle>
            <a:lvl1pPr marL="0" indent="0">
              <a:buNone/>
              <a:defRPr sz="7483" b="1"/>
            </a:lvl1pPr>
            <a:lvl2pPr marL="1425595" indent="0">
              <a:buNone/>
              <a:defRPr sz="6236" b="1"/>
            </a:lvl2pPr>
            <a:lvl3pPr marL="2851191" indent="0">
              <a:buNone/>
              <a:defRPr sz="5613" b="1"/>
            </a:lvl3pPr>
            <a:lvl4pPr marL="4276786" indent="0">
              <a:buNone/>
              <a:defRPr sz="4989" b="1"/>
            </a:lvl4pPr>
            <a:lvl5pPr marL="5702381" indent="0">
              <a:buNone/>
              <a:defRPr sz="4989" b="1"/>
            </a:lvl5pPr>
            <a:lvl6pPr marL="7127977" indent="0">
              <a:buNone/>
              <a:defRPr sz="4989" b="1"/>
            </a:lvl6pPr>
            <a:lvl7pPr marL="8553572" indent="0">
              <a:buNone/>
              <a:defRPr sz="4989" b="1"/>
            </a:lvl7pPr>
            <a:lvl8pPr marL="9979167" indent="0">
              <a:buNone/>
              <a:defRPr sz="4989" b="1"/>
            </a:lvl8pPr>
            <a:lvl9pPr marL="11404763" indent="0">
              <a:buNone/>
              <a:defRPr sz="4989" b="1"/>
            </a:lvl9pPr>
          </a:lstStyle>
          <a:p>
            <a:pPr lvl="0"/>
            <a:r>
              <a:rPr lang="en-US" smtClean="0"/>
              <a:t>Click to edit Master text styles</a:t>
            </a:r>
          </a:p>
        </p:txBody>
      </p:sp>
      <p:sp>
        <p:nvSpPr>
          <p:cNvPr id="4" name="Content Placeholder 3"/>
          <p:cNvSpPr>
            <a:spLocks noGrp="1"/>
          </p:cNvSpPr>
          <p:nvPr>
            <p:ph sz="half" idx="2"/>
          </p:nvPr>
        </p:nvSpPr>
        <p:spPr>
          <a:xfrm>
            <a:off x="2085368" y="7810963"/>
            <a:ext cx="12807832" cy="11488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5326828" y="5241960"/>
            <a:ext cx="12870909" cy="2569003"/>
          </a:xfrm>
        </p:spPr>
        <p:txBody>
          <a:bodyPr anchor="b"/>
          <a:lstStyle>
            <a:lvl1pPr marL="0" indent="0">
              <a:buNone/>
              <a:defRPr sz="7483" b="1"/>
            </a:lvl1pPr>
            <a:lvl2pPr marL="1425595" indent="0">
              <a:buNone/>
              <a:defRPr sz="6236" b="1"/>
            </a:lvl2pPr>
            <a:lvl3pPr marL="2851191" indent="0">
              <a:buNone/>
              <a:defRPr sz="5613" b="1"/>
            </a:lvl3pPr>
            <a:lvl4pPr marL="4276786" indent="0">
              <a:buNone/>
              <a:defRPr sz="4989" b="1"/>
            </a:lvl4pPr>
            <a:lvl5pPr marL="5702381" indent="0">
              <a:buNone/>
              <a:defRPr sz="4989" b="1"/>
            </a:lvl5pPr>
            <a:lvl6pPr marL="7127977" indent="0">
              <a:buNone/>
              <a:defRPr sz="4989" b="1"/>
            </a:lvl6pPr>
            <a:lvl7pPr marL="8553572" indent="0">
              <a:buNone/>
              <a:defRPr sz="4989" b="1"/>
            </a:lvl7pPr>
            <a:lvl8pPr marL="9979167" indent="0">
              <a:buNone/>
              <a:defRPr sz="4989" b="1"/>
            </a:lvl8pPr>
            <a:lvl9pPr marL="11404763" indent="0">
              <a:buNone/>
              <a:defRPr sz="4989" b="1"/>
            </a:lvl9pPr>
          </a:lstStyle>
          <a:p>
            <a:pPr lvl="0"/>
            <a:r>
              <a:rPr lang="en-US" smtClean="0"/>
              <a:t>Click to edit Master text styles</a:t>
            </a:r>
          </a:p>
        </p:txBody>
      </p:sp>
      <p:sp>
        <p:nvSpPr>
          <p:cNvPr id="6" name="Content Placeholder 5"/>
          <p:cNvSpPr>
            <a:spLocks noGrp="1"/>
          </p:cNvSpPr>
          <p:nvPr>
            <p:ph sz="quarter" idx="4"/>
          </p:nvPr>
        </p:nvSpPr>
        <p:spPr>
          <a:xfrm>
            <a:off x="15326828" y="7810963"/>
            <a:ext cx="12870909" cy="11488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12C70D-F5B8-4100-BD23-12146093D47E}" type="datetimeFigureOut">
              <a:rPr lang="en-GB" smtClean="0"/>
              <a:t>15/03/2018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F55D1D8-A6C0-4CD1-894B-8BE68F094464}" type="slidenum">
              <a:rPr lang="en-GB" smtClean="0"/>
              <a:t>‹#›</a:t>
            </a:fld>
            <a:endParaRPr lang="en-GB"/>
          </a:p>
        </p:txBody>
      </p:sp>
    </p:spTree>
    <p:extLst>
      <p:ext uri="{BB962C8B-B14F-4D97-AF65-F5344CB8AC3E}">
        <p14:creationId xmlns:p14="http://schemas.microsoft.com/office/powerpoint/2010/main" val="4146851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12C70D-F5B8-4100-BD23-12146093D47E}" type="datetimeFigureOut">
              <a:rPr lang="en-GB" smtClean="0"/>
              <a:t>15/03/2018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F55D1D8-A6C0-4CD1-894B-8BE68F094464}" type="slidenum">
              <a:rPr lang="en-GB" smtClean="0"/>
              <a:t>‹#›</a:t>
            </a:fld>
            <a:endParaRPr lang="en-GB"/>
          </a:p>
        </p:txBody>
      </p:sp>
    </p:spTree>
    <p:extLst>
      <p:ext uri="{BB962C8B-B14F-4D97-AF65-F5344CB8AC3E}">
        <p14:creationId xmlns:p14="http://schemas.microsoft.com/office/powerpoint/2010/main" val="2121629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12C70D-F5B8-4100-BD23-12146093D47E}" type="datetimeFigureOut">
              <a:rPr lang="en-GB" smtClean="0"/>
              <a:t>15/03/2018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F55D1D8-A6C0-4CD1-894B-8BE68F094464}" type="slidenum">
              <a:rPr lang="en-GB" smtClean="0"/>
              <a:t>‹#›</a:t>
            </a:fld>
            <a:endParaRPr lang="en-GB"/>
          </a:p>
        </p:txBody>
      </p:sp>
    </p:spTree>
    <p:extLst>
      <p:ext uri="{BB962C8B-B14F-4D97-AF65-F5344CB8AC3E}">
        <p14:creationId xmlns:p14="http://schemas.microsoft.com/office/powerpoint/2010/main" val="94681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1425575"/>
            <a:ext cx="9764544" cy="4989513"/>
          </a:xfrm>
        </p:spPr>
        <p:txBody>
          <a:bodyPr anchor="b"/>
          <a:lstStyle>
            <a:lvl1pPr>
              <a:defRPr sz="9978"/>
            </a:lvl1pPr>
          </a:lstStyle>
          <a:p>
            <a:r>
              <a:rPr lang="en-US" smtClean="0"/>
              <a:t>Click to edit Master title style</a:t>
            </a:r>
            <a:endParaRPr lang="en-US" dirty="0"/>
          </a:p>
        </p:txBody>
      </p:sp>
      <p:sp>
        <p:nvSpPr>
          <p:cNvPr id="3" name="Content Placeholder 2"/>
          <p:cNvSpPr>
            <a:spLocks noGrp="1"/>
          </p:cNvSpPr>
          <p:nvPr>
            <p:ph idx="1"/>
          </p:nvPr>
        </p:nvSpPr>
        <p:spPr>
          <a:xfrm>
            <a:off x="12870909" y="3078850"/>
            <a:ext cx="15326827" cy="15196234"/>
          </a:xfrm>
        </p:spPr>
        <p:txBody>
          <a:bodyPr/>
          <a:lstStyle>
            <a:lvl1pPr>
              <a:defRPr sz="9978"/>
            </a:lvl1pPr>
            <a:lvl2pPr>
              <a:defRPr sz="8731"/>
            </a:lvl2pPr>
            <a:lvl3pPr>
              <a:defRPr sz="7483"/>
            </a:lvl3pPr>
            <a:lvl4pPr>
              <a:defRPr sz="6236"/>
            </a:lvl4pPr>
            <a:lvl5pPr>
              <a:defRPr sz="6236"/>
            </a:lvl5pPr>
            <a:lvl6pPr>
              <a:defRPr sz="6236"/>
            </a:lvl6pPr>
            <a:lvl7pPr>
              <a:defRPr sz="6236"/>
            </a:lvl7pPr>
            <a:lvl8pPr>
              <a:defRPr sz="6236"/>
            </a:lvl8pPr>
            <a:lvl9pPr>
              <a:defRPr sz="62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085364" y="6415088"/>
            <a:ext cx="9764544" cy="11884743"/>
          </a:xfrm>
        </p:spPr>
        <p:txBody>
          <a:bodyPr/>
          <a:lstStyle>
            <a:lvl1pPr marL="0" indent="0">
              <a:buNone/>
              <a:defRPr sz="4989"/>
            </a:lvl1pPr>
            <a:lvl2pPr marL="1425595" indent="0">
              <a:buNone/>
              <a:defRPr sz="4365"/>
            </a:lvl2pPr>
            <a:lvl3pPr marL="2851191" indent="0">
              <a:buNone/>
              <a:defRPr sz="3742"/>
            </a:lvl3pPr>
            <a:lvl4pPr marL="4276786" indent="0">
              <a:buNone/>
              <a:defRPr sz="3118"/>
            </a:lvl4pPr>
            <a:lvl5pPr marL="5702381" indent="0">
              <a:buNone/>
              <a:defRPr sz="3118"/>
            </a:lvl5pPr>
            <a:lvl6pPr marL="7127977" indent="0">
              <a:buNone/>
              <a:defRPr sz="3118"/>
            </a:lvl6pPr>
            <a:lvl7pPr marL="8553572" indent="0">
              <a:buNone/>
              <a:defRPr sz="3118"/>
            </a:lvl7pPr>
            <a:lvl8pPr marL="9979167" indent="0">
              <a:buNone/>
              <a:defRPr sz="3118"/>
            </a:lvl8pPr>
            <a:lvl9pPr marL="11404763" indent="0">
              <a:buNone/>
              <a:defRPr sz="311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12C70D-F5B8-4100-BD23-12146093D47E}" type="datetimeFigureOut">
              <a:rPr lang="en-GB" smtClean="0"/>
              <a:t>15/03/2018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55D1D8-A6C0-4CD1-894B-8BE68F094464}" type="slidenum">
              <a:rPr lang="en-GB" smtClean="0"/>
              <a:t>‹#›</a:t>
            </a:fld>
            <a:endParaRPr lang="en-GB"/>
          </a:p>
        </p:txBody>
      </p:sp>
    </p:spTree>
    <p:extLst>
      <p:ext uri="{BB962C8B-B14F-4D97-AF65-F5344CB8AC3E}">
        <p14:creationId xmlns:p14="http://schemas.microsoft.com/office/powerpoint/2010/main" val="1115816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1425575"/>
            <a:ext cx="9764544" cy="4989513"/>
          </a:xfrm>
        </p:spPr>
        <p:txBody>
          <a:bodyPr anchor="b"/>
          <a:lstStyle>
            <a:lvl1pPr>
              <a:defRPr sz="9978"/>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70909" y="3078850"/>
            <a:ext cx="15326827" cy="15196234"/>
          </a:xfrm>
        </p:spPr>
        <p:txBody>
          <a:bodyPr anchor="t"/>
          <a:lstStyle>
            <a:lvl1pPr marL="0" indent="0">
              <a:buNone/>
              <a:defRPr sz="9978"/>
            </a:lvl1pPr>
            <a:lvl2pPr marL="1425595" indent="0">
              <a:buNone/>
              <a:defRPr sz="8731"/>
            </a:lvl2pPr>
            <a:lvl3pPr marL="2851191" indent="0">
              <a:buNone/>
              <a:defRPr sz="7483"/>
            </a:lvl3pPr>
            <a:lvl4pPr marL="4276786" indent="0">
              <a:buNone/>
              <a:defRPr sz="6236"/>
            </a:lvl4pPr>
            <a:lvl5pPr marL="5702381" indent="0">
              <a:buNone/>
              <a:defRPr sz="6236"/>
            </a:lvl5pPr>
            <a:lvl6pPr marL="7127977" indent="0">
              <a:buNone/>
              <a:defRPr sz="6236"/>
            </a:lvl6pPr>
            <a:lvl7pPr marL="8553572" indent="0">
              <a:buNone/>
              <a:defRPr sz="6236"/>
            </a:lvl7pPr>
            <a:lvl8pPr marL="9979167" indent="0">
              <a:buNone/>
              <a:defRPr sz="6236"/>
            </a:lvl8pPr>
            <a:lvl9pPr marL="11404763" indent="0">
              <a:buNone/>
              <a:defRPr sz="6236"/>
            </a:lvl9pPr>
          </a:lstStyle>
          <a:p>
            <a:r>
              <a:rPr lang="en-US" smtClean="0"/>
              <a:t>Click icon to add picture</a:t>
            </a:r>
            <a:endParaRPr lang="en-US" dirty="0"/>
          </a:p>
        </p:txBody>
      </p:sp>
      <p:sp>
        <p:nvSpPr>
          <p:cNvPr id="4" name="Text Placeholder 3"/>
          <p:cNvSpPr>
            <a:spLocks noGrp="1"/>
          </p:cNvSpPr>
          <p:nvPr>
            <p:ph type="body" sz="half" idx="2"/>
          </p:nvPr>
        </p:nvSpPr>
        <p:spPr>
          <a:xfrm>
            <a:off x="2085364" y="6415088"/>
            <a:ext cx="9764544" cy="11884743"/>
          </a:xfrm>
        </p:spPr>
        <p:txBody>
          <a:bodyPr/>
          <a:lstStyle>
            <a:lvl1pPr marL="0" indent="0">
              <a:buNone/>
              <a:defRPr sz="4989"/>
            </a:lvl1pPr>
            <a:lvl2pPr marL="1425595" indent="0">
              <a:buNone/>
              <a:defRPr sz="4365"/>
            </a:lvl2pPr>
            <a:lvl3pPr marL="2851191" indent="0">
              <a:buNone/>
              <a:defRPr sz="3742"/>
            </a:lvl3pPr>
            <a:lvl4pPr marL="4276786" indent="0">
              <a:buNone/>
              <a:defRPr sz="3118"/>
            </a:lvl4pPr>
            <a:lvl5pPr marL="5702381" indent="0">
              <a:buNone/>
              <a:defRPr sz="3118"/>
            </a:lvl5pPr>
            <a:lvl6pPr marL="7127977" indent="0">
              <a:buNone/>
              <a:defRPr sz="3118"/>
            </a:lvl6pPr>
            <a:lvl7pPr marL="8553572" indent="0">
              <a:buNone/>
              <a:defRPr sz="3118"/>
            </a:lvl7pPr>
            <a:lvl8pPr marL="9979167" indent="0">
              <a:buNone/>
              <a:defRPr sz="3118"/>
            </a:lvl8pPr>
            <a:lvl9pPr marL="11404763" indent="0">
              <a:buNone/>
              <a:defRPr sz="311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12C70D-F5B8-4100-BD23-12146093D47E}" type="datetimeFigureOut">
              <a:rPr lang="en-GB" smtClean="0"/>
              <a:t>15/03/2018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55D1D8-A6C0-4CD1-894B-8BE68F094464}" type="slidenum">
              <a:rPr lang="en-GB" smtClean="0"/>
              <a:t>‹#›</a:t>
            </a:fld>
            <a:endParaRPr lang="en-GB"/>
          </a:p>
        </p:txBody>
      </p:sp>
    </p:spTree>
    <p:extLst>
      <p:ext uri="{BB962C8B-B14F-4D97-AF65-F5344CB8AC3E}">
        <p14:creationId xmlns:p14="http://schemas.microsoft.com/office/powerpoint/2010/main" val="3934857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1138485"/>
            <a:ext cx="26112371" cy="413317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081421" y="5692400"/>
            <a:ext cx="26112371" cy="13567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081421" y="19819457"/>
            <a:ext cx="6811923" cy="1138480"/>
          </a:xfrm>
          <a:prstGeom prst="rect">
            <a:avLst/>
          </a:prstGeom>
        </p:spPr>
        <p:txBody>
          <a:bodyPr vert="horz" lIns="91440" tIns="45720" rIns="91440" bIns="45720" rtlCol="0" anchor="ctr"/>
          <a:lstStyle>
            <a:lvl1pPr algn="l">
              <a:defRPr sz="3742">
                <a:solidFill>
                  <a:schemeClr val="tx1">
                    <a:tint val="75000"/>
                  </a:schemeClr>
                </a:solidFill>
              </a:defRPr>
            </a:lvl1pPr>
          </a:lstStyle>
          <a:p>
            <a:fld id="{3912C70D-F5B8-4100-BD23-12146093D47E}" type="datetimeFigureOut">
              <a:rPr lang="en-GB" smtClean="0"/>
              <a:t>15/03/2018</a:t>
            </a:fld>
            <a:endParaRPr lang="en-GB"/>
          </a:p>
        </p:txBody>
      </p:sp>
      <p:sp>
        <p:nvSpPr>
          <p:cNvPr id="5" name="Footer Placeholder 4"/>
          <p:cNvSpPr>
            <a:spLocks noGrp="1"/>
          </p:cNvSpPr>
          <p:nvPr>
            <p:ph type="ftr" sz="quarter" idx="3"/>
          </p:nvPr>
        </p:nvSpPr>
        <p:spPr>
          <a:xfrm>
            <a:off x="10028665" y="19819457"/>
            <a:ext cx="10217884" cy="1138480"/>
          </a:xfrm>
          <a:prstGeom prst="rect">
            <a:avLst/>
          </a:prstGeom>
        </p:spPr>
        <p:txBody>
          <a:bodyPr vert="horz" lIns="91440" tIns="45720" rIns="91440" bIns="45720" rtlCol="0" anchor="ctr"/>
          <a:lstStyle>
            <a:lvl1pPr algn="ctr">
              <a:defRPr sz="374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1381869" y="19819457"/>
            <a:ext cx="6811923" cy="1138480"/>
          </a:xfrm>
          <a:prstGeom prst="rect">
            <a:avLst/>
          </a:prstGeom>
        </p:spPr>
        <p:txBody>
          <a:bodyPr vert="horz" lIns="91440" tIns="45720" rIns="91440" bIns="45720" rtlCol="0" anchor="ctr"/>
          <a:lstStyle>
            <a:lvl1pPr algn="r">
              <a:defRPr sz="3742">
                <a:solidFill>
                  <a:schemeClr val="tx1">
                    <a:tint val="75000"/>
                  </a:schemeClr>
                </a:solidFill>
              </a:defRPr>
            </a:lvl1pPr>
          </a:lstStyle>
          <a:p>
            <a:fld id="{AF55D1D8-A6C0-4CD1-894B-8BE68F094464}" type="slidenum">
              <a:rPr lang="en-GB" smtClean="0"/>
              <a:t>‹#›</a:t>
            </a:fld>
            <a:endParaRPr lang="en-GB"/>
          </a:p>
        </p:txBody>
      </p:sp>
    </p:spTree>
    <p:extLst>
      <p:ext uri="{BB962C8B-B14F-4D97-AF65-F5344CB8AC3E}">
        <p14:creationId xmlns:p14="http://schemas.microsoft.com/office/powerpoint/2010/main" val="12332768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851191" rtl="0" eaLnBrk="1" latinLnBrk="0" hangingPunct="1">
        <a:lnSpc>
          <a:spcPct val="90000"/>
        </a:lnSpc>
        <a:spcBef>
          <a:spcPct val="0"/>
        </a:spcBef>
        <a:buNone/>
        <a:defRPr sz="13720" kern="1200">
          <a:solidFill>
            <a:schemeClr val="tx1"/>
          </a:solidFill>
          <a:latin typeface="+mj-lt"/>
          <a:ea typeface="+mj-ea"/>
          <a:cs typeface="+mj-cs"/>
        </a:defRPr>
      </a:lvl1pPr>
    </p:titleStyle>
    <p:bodyStyle>
      <a:lvl1pPr marL="712798" indent="-712798" algn="l" defTabSz="2851191" rtl="0" eaLnBrk="1" latinLnBrk="0" hangingPunct="1">
        <a:lnSpc>
          <a:spcPct val="90000"/>
        </a:lnSpc>
        <a:spcBef>
          <a:spcPts val="3118"/>
        </a:spcBef>
        <a:buFont typeface="Arial" panose="020B0604020202020204" pitchFamily="34" charset="0"/>
        <a:buChar char="•"/>
        <a:defRPr sz="8731" kern="1200">
          <a:solidFill>
            <a:schemeClr val="tx1"/>
          </a:solidFill>
          <a:latin typeface="+mn-lt"/>
          <a:ea typeface="+mn-ea"/>
          <a:cs typeface="+mn-cs"/>
        </a:defRPr>
      </a:lvl1pPr>
      <a:lvl2pPr marL="2138393" indent="-712798" algn="l" defTabSz="2851191" rtl="0" eaLnBrk="1" latinLnBrk="0" hangingPunct="1">
        <a:lnSpc>
          <a:spcPct val="90000"/>
        </a:lnSpc>
        <a:spcBef>
          <a:spcPts val="1559"/>
        </a:spcBef>
        <a:buFont typeface="Arial" panose="020B0604020202020204" pitchFamily="34" charset="0"/>
        <a:buChar char="•"/>
        <a:defRPr sz="7483" kern="1200">
          <a:solidFill>
            <a:schemeClr val="tx1"/>
          </a:solidFill>
          <a:latin typeface="+mn-lt"/>
          <a:ea typeface="+mn-ea"/>
          <a:cs typeface="+mn-cs"/>
        </a:defRPr>
      </a:lvl2pPr>
      <a:lvl3pPr marL="3563988" indent="-712798" algn="l" defTabSz="2851191" rtl="0" eaLnBrk="1" latinLnBrk="0" hangingPunct="1">
        <a:lnSpc>
          <a:spcPct val="90000"/>
        </a:lnSpc>
        <a:spcBef>
          <a:spcPts val="1559"/>
        </a:spcBef>
        <a:buFont typeface="Arial" panose="020B0604020202020204" pitchFamily="34" charset="0"/>
        <a:buChar char="•"/>
        <a:defRPr sz="6236" kern="1200">
          <a:solidFill>
            <a:schemeClr val="tx1"/>
          </a:solidFill>
          <a:latin typeface="+mn-lt"/>
          <a:ea typeface="+mn-ea"/>
          <a:cs typeface="+mn-cs"/>
        </a:defRPr>
      </a:lvl3pPr>
      <a:lvl4pPr marL="498958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4pPr>
      <a:lvl5pPr marL="6415179"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5pPr>
      <a:lvl6pPr marL="784077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6pPr>
      <a:lvl7pPr marL="926637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7pPr>
      <a:lvl8pPr marL="10691965"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8pPr>
      <a:lvl9pPr marL="1211756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9pPr>
    </p:bodyStyle>
    <p:otherStyle>
      <a:defPPr>
        <a:defRPr lang="en-US"/>
      </a:defPPr>
      <a:lvl1pPr marL="0" algn="l" defTabSz="2851191" rtl="0" eaLnBrk="1" latinLnBrk="0" hangingPunct="1">
        <a:defRPr sz="5613" kern="1200">
          <a:solidFill>
            <a:schemeClr val="tx1"/>
          </a:solidFill>
          <a:latin typeface="+mn-lt"/>
          <a:ea typeface="+mn-ea"/>
          <a:cs typeface="+mn-cs"/>
        </a:defRPr>
      </a:lvl1pPr>
      <a:lvl2pPr marL="1425595" algn="l" defTabSz="2851191" rtl="0" eaLnBrk="1" latinLnBrk="0" hangingPunct="1">
        <a:defRPr sz="5613" kern="1200">
          <a:solidFill>
            <a:schemeClr val="tx1"/>
          </a:solidFill>
          <a:latin typeface="+mn-lt"/>
          <a:ea typeface="+mn-ea"/>
          <a:cs typeface="+mn-cs"/>
        </a:defRPr>
      </a:lvl2pPr>
      <a:lvl3pPr marL="2851191" algn="l" defTabSz="2851191" rtl="0" eaLnBrk="1" latinLnBrk="0" hangingPunct="1">
        <a:defRPr sz="5613" kern="1200">
          <a:solidFill>
            <a:schemeClr val="tx1"/>
          </a:solidFill>
          <a:latin typeface="+mn-lt"/>
          <a:ea typeface="+mn-ea"/>
          <a:cs typeface="+mn-cs"/>
        </a:defRPr>
      </a:lvl3pPr>
      <a:lvl4pPr marL="4276786" algn="l" defTabSz="2851191" rtl="0" eaLnBrk="1" latinLnBrk="0" hangingPunct="1">
        <a:defRPr sz="5613" kern="1200">
          <a:solidFill>
            <a:schemeClr val="tx1"/>
          </a:solidFill>
          <a:latin typeface="+mn-lt"/>
          <a:ea typeface="+mn-ea"/>
          <a:cs typeface="+mn-cs"/>
        </a:defRPr>
      </a:lvl4pPr>
      <a:lvl5pPr marL="5702381" algn="l" defTabSz="2851191" rtl="0" eaLnBrk="1" latinLnBrk="0" hangingPunct="1">
        <a:defRPr sz="5613" kern="1200">
          <a:solidFill>
            <a:schemeClr val="tx1"/>
          </a:solidFill>
          <a:latin typeface="+mn-lt"/>
          <a:ea typeface="+mn-ea"/>
          <a:cs typeface="+mn-cs"/>
        </a:defRPr>
      </a:lvl5pPr>
      <a:lvl6pPr marL="7127977" algn="l" defTabSz="2851191" rtl="0" eaLnBrk="1" latinLnBrk="0" hangingPunct="1">
        <a:defRPr sz="5613" kern="1200">
          <a:solidFill>
            <a:schemeClr val="tx1"/>
          </a:solidFill>
          <a:latin typeface="+mn-lt"/>
          <a:ea typeface="+mn-ea"/>
          <a:cs typeface="+mn-cs"/>
        </a:defRPr>
      </a:lvl6pPr>
      <a:lvl7pPr marL="8553572" algn="l" defTabSz="2851191" rtl="0" eaLnBrk="1" latinLnBrk="0" hangingPunct="1">
        <a:defRPr sz="5613" kern="1200">
          <a:solidFill>
            <a:schemeClr val="tx1"/>
          </a:solidFill>
          <a:latin typeface="+mn-lt"/>
          <a:ea typeface="+mn-ea"/>
          <a:cs typeface="+mn-cs"/>
        </a:defRPr>
      </a:lvl7pPr>
      <a:lvl8pPr marL="9979167" algn="l" defTabSz="2851191" rtl="0" eaLnBrk="1" latinLnBrk="0" hangingPunct="1">
        <a:defRPr sz="5613" kern="1200">
          <a:solidFill>
            <a:schemeClr val="tx1"/>
          </a:solidFill>
          <a:latin typeface="+mn-lt"/>
          <a:ea typeface="+mn-ea"/>
          <a:cs typeface="+mn-cs"/>
        </a:defRPr>
      </a:lvl8pPr>
      <a:lvl9pPr marL="11404763" algn="l" defTabSz="2851191" rtl="0" eaLnBrk="1" latinLnBrk="0" hangingPunct="1">
        <a:defRPr sz="56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rot="5400000">
            <a:off x="-1581060" y="1581060"/>
            <a:ext cx="8164592" cy="5002472"/>
          </a:xfrm>
          <a:prstGeom prst="homePlate">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5758739" y="3152897"/>
            <a:ext cx="24202234" cy="2862322"/>
          </a:xfrm>
          <a:prstGeom prst="rect">
            <a:avLst/>
          </a:prstGeom>
        </p:spPr>
        <p:txBody>
          <a:bodyPr wrap="square">
            <a:spAutoFit/>
          </a:bodyPr>
          <a:lstStyle/>
          <a:p>
            <a:r>
              <a:rPr lang="en-US" sz="3000" dirty="0"/>
              <a:t>The Magpie Project are an </a:t>
            </a:r>
            <a:r>
              <a:rPr lang="en-US" sz="3000" dirty="0" err="1"/>
              <a:t>organisation</a:t>
            </a:r>
            <a:r>
              <a:rPr lang="en-US" sz="3000" dirty="0"/>
              <a:t> providing support and advice to mothers and children under five who are in temporary or insecure accommodation in </a:t>
            </a:r>
            <a:r>
              <a:rPr lang="en-US" sz="3000" dirty="0" err="1"/>
              <a:t>Newham</a:t>
            </a:r>
            <a:r>
              <a:rPr lang="en-US" sz="3000" dirty="0"/>
              <a:t>. The Evaluation Exchange UCL research team is made up Paula </a:t>
            </a:r>
            <a:r>
              <a:rPr lang="en-US" sz="3000" dirty="0" smtClean="0"/>
              <a:t>Oliveira (Research Associate in </a:t>
            </a:r>
            <a:r>
              <a:rPr lang="en-GB" sz="3000" dirty="0" smtClean="0"/>
              <a:t>Clinical </a:t>
            </a:r>
            <a:r>
              <a:rPr lang="en-GB" sz="3000" dirty="0"/>
              <a:t>Education Health </a:t>
            </a:r>
            <a:r>
              <a:rPr lang="en-GB" sz="3000" dirty="0" smtClean="0"/>
              <a:t>Psychology)</a:t>
            </a:r>
            <a:r>
              <a:rPr lang="en-US" sz="3000" dirty="0" smtClean="0"/>
              <a:t>,</a:t>
            </a:r>
            <a:r>
              <a:rPr lang="en-US" sz="3000" dirty="0"/>
              <a:t> Emma </a:t>
            </a:r>
            <a:r>
              <a:rPr lang="en-US" sz="3000" dirty="0" err="1" smtClean="0"/>
              <a:t>Laycock</a:t>
            </a:r>
            <a:r>
              <a:rPr lang="en-US" sz="3000" dirty="0" smtClean="0"/>
              <a:t> (PhD candidate in </a:t>
            </a:r>
            <a:r>
              <a:rPr lang="en-GB" sz="3000" dirty="0"/>
              <a:t>UCL Cancer </a:t>
            </a:r>
            <a:r>
              <a:rPr lang="en-GB" sz="3000" dirty="0" smtClean="0"/>
              <a:t>Institute)</a:t>
            </a:r>
            <a:r>
              <a:rPr lang="en-US" sz="3000" dirty="0" smtClean="0"/>
              <a:t>, </a:t>
            </a:r>
            <a:r>
              <a:rPr lang="en-US" sz="3000" dirty="0" err="1"/>
              <a:t>Masuma</a:t>
            </a:r>
            <a:r>
              <a:rPr lang="en-US" sz="3000" dirty="0"/>
              <a:t> </a:t>
            </a:r>
            <a:r>
              <a:rPr lang="en-US" sz="3000" dirty="0" err="1" smtClean="0"/>
              <a:t>Mishu</a:t>
            </a:r>
            <a:r>
              <a:rPr lang="en-US" sz="3000" dirty="0"/>
              <a:t> (PhD candidate in </a:t>
            </a:r>
            <a:r>
              <a:rPr lang="en-GB" sz="3000" dirty="0"/>
              <a:t>Epidemiology and Public </a:t>
            </a:r>
            <a:r>
              <a:rPr lang="en-GB" sz="3000" dirty="0" smtClean="0"/>
              <a:t>Health) </a:t>
            </a:r>
            <a:r>
              <a:rPr lang="en-US" sz="3000" dirty="0" smtClean="0"/>
              <a:t>and </a:t>
            </a:r>
            <a:r>
              <a:rPr lang="en-US" sz="3000" dirty="0"/>
              <a:t>Fran </a:t>
            </a:r>
            <a:r>
              <a:rPr lang="en-US" sz="3000" dirty="0" smtClean="0"/>
              <a:t>Harkness (PhD candidate in </a:t>
            </a:r>
            <a:r>
              <a:rPr lang="en-GB" sz="3000" dirty="0" smtClean="0"/>
              <a:t>Epidemiology </a:t>
            </a:r>
            <a:r>
              <a:rPr lang="en-GB" sz="3000" dirty="0"/>
              <a:t>and Public </a:t>
            </a:r>
            <a:r>
              <a:rPr lang="en-GB" sz="3000" dirty="0" smtClean="0"/>
              <a:t>Health)</a:t>
            </a:r>
            <a:r>
              <a:rPr lang="en-US" sz="3000" dirty="0" smtClean="0"/>
              <a:t>. </a:t>
            </a:r>
            <a:r>
              <a:rPr lang="en-US" sz="3000" dirty="0"/>
              <a:t>Since September 2017 The Magpie Project and UCL researchers have been working together to development a </a:t>
            </a:r>
            <a:r>
              <a:rPr lang="en-GB" sz="3000" dirty="0"/>
              <a:t>robust, workable </a:t>
            </a:r>
            <a:r>
              <a:rPr lang="en-US" sz="3000" dirty="0"/>
              <a:t>evaluation framework for the Magpie </a:t>
            </a:r>
            <a:r>
              <a:rPr lang="en-US" sz="3000" dirty="0" smtClean="0"/>
              <a:t>Project. </a:t>
            </a:r>
            <a:r>
              <a:rPr lang="en-US" sz="3000" dirty="0"/>
              <a:t>T</a:t>
            </a:r>
            <a:r>
              <a:rPr lang="en-US" sz="3000" dirty="0" smtClean="0"/>
              <a:t>his </a:t>
            </a:r>
            <a:r>
              <a:rPr lang="en-US" sz="3000" dirty="0"/>
              <a:t>has involved developing a Theory of Change, alongside a simple visual evaluation tool to be used with mothers involved in the Magpie Project. </a:t>
            </a:r>
          </a:p>
        </p:txBody>
      </p:sp>
      <p:sp>
        <p:nvSpPr>
          <p:cNvPr id="6" name="Rectangle 5"/>
          <p:cNvSpPr/>
          <p:nvPr/>
        </p:nvSpPr>
        <p:spPr>
          <a:xfrm>
            <a:off x="613752" y="3199725"/>
            <a:ext cx="4305654" cy="2554545"/>
          </a:xfrm>
          <a:prstGeom prst="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r>
              <a:rPr lang="en-US" sz="8000" b="1" dirty="0" smtClean="0"/>
              <a:t>Magpie Project</a:t>
            </a:r>
            <a:endParaRPr lang="en-US" sz="8000" b="1" dirty="0"/>
          </a:p>
        </p:txBody>
      </p:sp>
      <p:sp>
        <p:nvSpPr>
          <p:cNvPr id="8" name="Rectangle 7"/>
          <p:cNvSpPr/>
          <p:nvPr/>
        </p:nvSpPr>
        <p:spPr>
          <a:xfrm>
            <a:off x="708345" y="17267211"/>
            <a:ext cx="14321580" cy="3854453"/>
          </a:xfrm>
          <a:prstGeom prst="rect">
            <a:avLst/>
          </a:prstGeom>
          <a:solidFill>
            <a:schemeClr val="bg1"/>
          </a:solidFill>
        </p:spPr>
        <p:txBody>
          <a:bodyPr wrap="square">
            <a:spAutoFit/>
          </a:bodyPr>
          <a:lstStyle/>
          <a:p>
            <a:pPr marL="201825" indent="-201825">
              <a:buFont typeface="Arial" panose="020B0604020202020204" pitchFamily="34" charset="0"/>
              <a:buChar char="•"/>
            </a:pPr>
            <a:r>
              <a:rPr lang="en-US" sz="3000" dirty="0" smtClean="0"/>
              <a:t>The researchers have </a:t>
            </a:r>
            <a:r>
              <a:rPr lang="en-US" sz="3000" dirty="0"/>
              <a:t>reported that </a:t>
            </a:r>
            <a:r>
              <a:rPr lang="en-US" sz="3000" dirty="0" smtClean="0"/>
              <a:t>the Evaluation Exchanges has enabled them to use and apply </a:t>
            </a:r>
            <a:r>
              <a:rPr lang="en-US" sz="3000" dirty="0"/>
              <a:t>their research skills </a:t>
            </a:r>
            <a:r>
              <a:rPr lang="en-US" sz="3000" dirty="0" smtClean="0"/>
              <a:t>in a real-world setting, and this its has been a valuable, worthwhile experience. </a:t>
            </a:r>
            <a:endParaRPr lang="en-US" sz="3000" dirty="0"/>
          </a:p>
          <a:p>
            <a:pPr marL="201825" indent="-201825">
              <a:buFont typeface="Arial" panose="020B0604020202020204" pitchFamily="34" charset="0"/>
              <a:buChar char="•"/>
            </a:pPr>
            <a:r>
              <a:rPr lang="en-US" sz="3000" dirty="0" smtClean="0"/>
              <a:t>Both the researchers and the Magpie project have learnt more about evaluation</a:t>
            </a:r>
            <a:r>
              <a:rPr lang="en-US" sz="3000" dirty="0"/>
              <a:t>, notably </a:t>
            </a:r>
            <a:r>
              <a:rPr lang="en-US" sz="3000" dirty="0" smtClean="0"/>
              <a:t>how </a:t>
            </a:r>
            <a:r>
              <a:rPr lang="en-US" sz="3000" dirty="0"/>
              <a:t>to create a theory of change. </a:t>
            </a:r>
          </a:p>
          <a:p>
            <a:pPr marL="201825" indent="-201825">
              <a:buFont typeface="Arial" panose="020B0604020202020204" pitchFamily="34" charset="0"/>
              <a:buChar char="•"/>
            </a:pPr>
            <a:r>
              <a:rPr lang="en-US" sz="3000" dirty="0"/>
              <a:t>The Evaluation Exchange provided an opportunity for researchers to work in a multidisciplinary </a:t>
            </a:r>
            <a:r>
              <a:rPr lang="en-US" sz="3000" dirty="0" smtClean="0"/>
              <a:t>team. </a:t>
            </a:r>
            <a:r>
              <a:rPr lang="en-US" sz="3000" dirty="0"/>
              <a:t>A</a:t>
            </a:r>
            <a:r>
              <a:rPr lang="en-US" sz="3000" dirty="0" smtClean="0"/>
              <a:t>ll described this </a:t>
            </a:r>
            <a:r>
              <a:rPr lang="en-US" sz="3000" dirty="0"/>
              <a:t>as a positive, rewarding </a:t>
            </a:r>
            <a:r>
              <a:rPr lang="en-US" sz="3000" dirty="0" smtClean="0"/>
              <a:t>experience.</a:t>
            </a:r>
            <a:endParaRPr lang="en-US" sz="3000" dirty="0"/>
          </a:p>
          <a:p>
            <a:endParaRPr lang="en-US" sz="3447" dirty="0"/>
          </a:p>
        </p:txBody>
      </p:sp>
      <p:sp>
        <p:nvSpPr>
          <p:cNvPr id="9" name="Rectangle 8"/>
          <p:cNvSpPr/>
          <p:nvPr/>
        </p:nvSpPr>
        <p:spPr>
          <a:xfrm>
            <a:off x="15667026" y="19303234"/>
            <a:ext cx="10559622" cy="646331"/>
          </a:xfrm>
          <a:prstGeom prst="rect">
            <a:avLst/>
          </a:prstGeom>
          <a:solidFill>
            <a:schemeClr val="bg1"/>
          </a:solidFill>
        </p:spPr>
        <p:txBody>
          <a:bodyPr wrap="none">
            <a:spAutoFit/>
          </a:bodyPr>
          <a:lstStyle/>
          <a:p>
            <a:r>
              <a:rPr lang="en-GB" sz="3600" dirty="0">
                <a:latin typeface="Calibri" panose="020F0502020204030204" pitchFamily="34" charset="0"/>
                <a:ea typeface="Calibri" panose="020F0502020204030204" pitchFamily="34" charset="0"/>
                <a:cs typeface="Times New Roman" panose="02020603050405020304" pitchFamily="18" charset="0"/>
              </a:rPr>
              <a:t>“</a:t>
            </a:r>
            <a:r>
              <a:rPr lang="en-GB" sz="3600" i="1" dirty="0">
                <a:latin typeface="Calibri" panose="020F0502020204030204" pitchFamily="34" charset="0"/>
                <a:ea typeface="Calibri" panose="020F0502020204030204" pitchFamily="34" charset="0"/>
                <a:cs typeface="Times New Roman" panose="02020603050405020304" pitchFamily="18" charset="0"/>
              </a:rPr>
              <a:t>Our </a:t>
            </a:r>
            <a:r>
              <a:rPr lang="en-GB" sz="3600" i="1" dirty="0" smtClean="0">
                <a:latin typeface="Calibri" panose="020F0502020204030204" pitchFamily="34" charset="0"/>
                <a:ea typeface="Calibri" panose="020F0502020204030204" pitchFamily="34" charset="0"/>
                <a:cs typeface="Times New Roman" panose="02020603050405020304" pitchFamily="18" charset="0"/>
              </a:rPr>
              <a:t>researchers are </a:t>
            </a:r>
            <a:r>
              <a:rPr lang="en-GB" sz="3600" i="1" dirty="0">
                <a:latin typeface="Calibri" panose="020F0502020204030204" pitchFamily="34" charset="0"/>
                <a:ea typeface="Calibri" panose="020F0502020204030204" pitchFamily="34" charset="0"/>
                <a:cs typeface="Times New Roman" panose="02020603050405020304" pitchFamily="18" charset="0"/>
              </a:rPr>
              <a:t>outstanding</a:t>
            </a:r>
            <a:r>
              <a:rPr lang="en-GB" sz="3600" dirty="0">
                <a:latin typeface="Calibri" panose="020F0502020204030204" pitchFamily="34" charset="0"/>
                <a:ea typeface="Calibri" panose="020F0502020204030204" pitchFamily="34" charset="0"/>
                <a:cs typeface="Times New Roman" panose="02020603050405020304" pitchFamily="18" charset="0"/>
              </a:rPr>
              <a:t>” (the Magpie Project)</a:t>
            </a:r>
          </a:p>
        </p:txBody>
      </p:sp>
      <p:sp>
        <p:nvSpPr>
          <p:cNvPr id="3" name="Rectangle 2"/>
          <p:cNvSpPr/>
          <p:nvPr/>
        </p:nvSpPr>
        <p:spPr>
          <a:xfrm>
            <a:off x="16047885" y="12417743"/>
            <a:ext cx="13585370" cy="1754326"/>
          </a:xfrm>
          <a:prstGeom prst="rect">
            <a:avLst/>
          </a:prstGeom>
          <a:solidFill>
            <a:schemeClr val="bg1"/>
          </a:solidFill>
        </p:spPr>
        <p:txBody>
          <a:bodyPr wrap="square">
            <a:spAutoFit/>
          </a:bodyPr>
          <a:lstStyle/>
          <a:p>
            <a:r>
              <a:rPr lang="en-US" sz="3600" dirty="0"/>
              <a:t>“</a:t>
            </a:r>
            <a:r>
              <a:rPr lang="en-US" sz="3600" i="1" dirty="0"/>
              <a:t>I have used the Evaluation Exchange as an example in job interviews. It has been a real advantage to have demonstrated these skills in a real life setting and demonstrate my impact</a:t>
            </a:r>
            <a:r>
              <a:rPr lang="en-US" sz="3600" dirty="0"/>
              <a:t>” (UCL researcher).</a:t>
            </a:r>
            <a:endParaRPr lang="en-GB" sz="3600" dirty="0"/>
          </a:p>
        </p:txBody>
      </p:sp>
      <p:grpSp>
        <p:nvGrpSpPr>
          <p:cNvPr id="10" name="Group 9"/>
          <p:cNvGrpSpPr/>
          <p:nvPr/>
        </p:nvGrpSpPr>
        <p:grpSpPr>
          <a:xfrm>
            <a:off x="0" y="65008"/>
            <a:ext cx="30490090" cy="2880000"/>
            <a:chOff x="0" y="65008"/>
            <a:chExt cx="30490090" cy="2880000"/>
          </a:xfrm>
        </p:grpSpPr>
        <p:pic>
          <p:nvPicPr>
            <p:cNvPr id="11" name="Picture 10"/>
            <p:cNvPicPr>
              <a:picLocks noChangeAspect="1"/>
            </p:cNvPicPr>
            <p:nvPr/>
          </p:nvPicPr>
          <p:blipFill rotWithShape="1">
            <a:blip r:embed="rId2"/>
            <a:srcRect l="41006"/>
            <a:stretch/>
          </p:blipFill>
          <p:spPr>
            <a:xfrm>
              <a:off x="14724993" y="65008"/>
              <a:ext cx="15765097" cy="2880000"/>
            </a:xfrm>
            <a:prstGeom prst="rect">
              <a:avLst/>
            </a:prstGeom>
          </p:spPr>
        </p:pic>
        <p:pic>
          <p:nvPicPr>
            <p:cNvPr id="12" name="Picture 11"/>
            <p:cNvPicPr>
              <a:picLocks noChangeAspect="1"/>
            </p:cNvPicPr>
            <p:nvPr/>
          </p:nvPicPr>
          <p:blipFill rotWithShape="1">
            <a:blip r:embed="rId2"/>
            <a:srcRect r="44955"/>
            <a:stretch/>
          </p:blipFill>
          <p:spPr>
            <a:xfrm>
              <a:off x="0" y="65008"/>
              <a:ext cx="14710235" cy="2880000"/>
            </a:xfrm>
            <a:prstGeom prst="rect">
              <a:avLst/>
            </a:prstGeom>
          </p:spPr>
        </p:pic>
      </p:grpSp>
      <p:grpSp>
        <p:nvGrpSpPr>
          <p:cNvPr id="20" name="Group 19"/>
          <p:cNvGrpSpPr/>
          <p:nvPr/>
        </p:nvGrpSpPr>
        <p:grpSpPr>
          <a:xfrm>
            <a:off x="540739" y="8747461"/>
            <a:ext cx="14615310" cy="6822740"/>
            <a:chOff x="753596" y="9345824"/>
            <a:chExt cx="13916605" cy="9509744"/>
          </a:xfrm>
        </p:grpSpPr>
        <p:sp>
          <p:nvSpPr>
            <p:cNvPr id="14" name="Rounded Rectangle 13"/>
            <p:cNvSpPr/>
            <p:nvPr/>
          </p:nvSpPr>
          <p:spPr>
            <a:xfrm>
              <a:off x="753596" y="9723726"/>
              <a:ext cx="13916605" cy="9131842"/>
            </a:xfrm>
            <a:prstGeom prst="roundRect">
              <a:avLst/>
            </a:prstGeom>
            <a:noFill/>
            <a:ln w="8890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928202" y="11093854"/>
              <a:ext cx="13636917" cy="6146935"/>
            </a:xfrm>
            <a:prstGeom prst="rect">
              <a:avLst/>
            </a:prstGeom>
            <a:noFill/>
          </p:spPr>
          <p:txBody>
            <a:bodyPr wrap="square">
              <a:spAutoFit/>
            </a:bodyPr>
            <a:lstStyle/>
            <a:p>
              <a:pPr marL="201825" indent="-201825">
                <a:buFont typeface="Arial" panose="020B0604020202020204" pitchFamily="34" charset="0"/>
                <a:buChar char="•"/>
              </a:pPr>
              <a:r>
                <a:rPr lang="en-US" sz="3000" dirty="0" smtClean="0"/>
                <a:t>An important step to develop the evaluation framework was clarifying </a:t>
              </a:r>
              <a:r>
                <a:rPr lang="en-US" sz="3000" dirty="0"/>
                <a:t>what evaluation data is </a:t>
              </a:r>
              <a:r>
                <a:rPr lang="en-US" sz="3000" i="1" dirty="0"/>
                <a:t>really </a:t>
              </a:r>
              <a:r>
                <a:rPr lang="en-US" sz="3000" dirty="0"/>
                <a:t>needed </a:t>
              </a:r>
              <a:r>
                <a:rPr lang="en-US" sz="3000" dirty="0" smtClean="0"/>
                <a:t>by the Magpie Project and </a:t>
              </a:r>
              <a:r>
                <a:rPr lang="en-US" sz="3000" dirty="0"/>
                <a:t>why, </a:t>
              </a:r>
              <a:r>
                <a:rPr lang="en-US" sz="3000" dirty="0" smtClean="0"/>
                <a:t>as it </a:t>
              </a:r>
              <a:r>
                <a:rPr lang="en-US" sz="3000" dirty="0"/>
                <a:t>can be </a:t>
              </a:r>
              <a:r>
                <a:rPr lang="en-US" sz="3000" dirty="0" smtClean="0"/>
                <a:t>tempting </a:t>
              </a:r>
              <a:r>
                <a:rPr lang="en-US" sz="3000" dirty="0"/>
                <a:t>to capture </a:t>
              </a:r>
              <a:r>
                <a:rPr lang="en-US" sz="3000" dirty="0" smtClean="0"/>
                <a:t>everything! Through developing the theory of change the team could unpack which information is essential to capture, to understand and evidence the changes the Magpie Project is making.  </a:t>
              </a:r>
              <a:endParaRPr lang="en-US" sz="3000" dirty="0"/>
            </a:p>
            <a:p>
              <a:pPr marL="201825" indent="-201825">
                <a:buFont typeface="Arial" panose="020B0604020202020204" pitchFamily="34" charset="0"/>
                <a:buChar char="•"/>
              </a:pPr>
              <a:r>
                <a:rPr lang="en-US" sz="3000" dirty="0" smtClean="0"/>
                <a:t>When designing the evaluation methods the team carefully considered the people, i.e. the mothers and children, </a:t>
              </a:r>
              <a:r>
                <a:rPr lang="en-US" sz="3000" dirty="0"/>
                <a:t>who will be involved </a:t>
              </a:r>
              <a:r>
                <a:rPr lang="en-US" sz="3000" dirty="0" smtClean="0"/>
                <a:t>the evaluation. As they did not want to make assumptions </a:t>
              </a:r>
              <a:r>
                <a:rPr lang="en-US" sz="3000" dirty="0"/>
                <a:t>about information they will or </a:t>
              </a:r>
              <a:r>
                <a:rPr lang="en-US" sz="3000" dirty="0" smtClean="0"/>
                <a:t>won’t provide, they spent time talking </a:t>
              </a:r>
              <a:r>
                <a:rPr lang="en-US" sz="3000" dirty="0"/>
                <a:t>to those who </a:t>
              </a:r>
              <a:r>
                <a:rPr lang="en-US" sz="3000" dirty="0" smtClean="0"/>
                <a:t>they want </a:t>
              </a:r>
              <a:r>
                <a:rPr lang="en-US" sz="3000" dirty="0"/>
                <a:t>to collect data from to find out </a:t>
              </a:r>
              <a:r>
                <a:rPr lang="en-US" sz="3000" dirty="0" smtClean="0"/>
                <a:t>their </a:t>
              </a:r>
              <a:r>
                <a:rPr lang="en-US" sz="3000" dirty="0"/>
                <a:t>thoughts</a:t>
              </a:r>
              <a:r>
                <a:rPr lang="en-US" sz="3000" dirty="0" smtClean="0"/>
                <a:t>. The result was a simple visual evaluation tool, which is about to be trialed.</a:t>
              </a:r>
              <a:endParaRPr lang="en-US" sz="3000" dirty="0"/>
            </a:p>
          </p:txBody>
        </p:sp>
        <p:sp>
          <p:nvSpPr>
            <p:cNvPr id="13" name="Rounded Rectangle 12"/>
            <p:cNvSpPr/>
            <p:nvPr/>
          </p:nvSpPr>
          <p:spPr>
            <a:xfrm>
              <a:off x="753596" y="9345824"/>
              <a:ext cx="13916605" cy="1652218"/>
            </a:xfrm>
            <a:prstGeom prst="round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a:t>Key lessons learnt:</a:t>
              </a:r>
            </a:p>
          </p:txBody>
        </p:sp>
      </p:grpSp>
      <p:sp>
        <p:nvSpPr>
          <p:cNvPr id="16" name="Rounded Rectangle 15"/>
          <p:cNvSpPr/>
          <p:nvPr/>
        </p:nvSpPr>
        <p:spPr>
          <a:xfrm>
            <a:off x="708345" y="16600082"/>
            <a:ext cx="14431938" cy="4518911"/>
          </a:xfrm>
          <a:prstGeom prst="roundRect">
            <a:avLst/>
          </a:prstGeom>
          <a:noFill/>
          <a:ln w="8890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597986" y="15876093"/>
            <a:ext cx="14542297" cy="1322378"/>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smtClean="0"/>
              <a:t>Key impacts</a:t>
            </a:r>
            <a:endParaRPr lang="en-US" sz="5400" b="1" dirty="0"/>
          </a:p>
        </p:txBody>
      </p:sp>
      <p:grpSp>
        <p:nvGrpSpPr>
          <p:cNvPr id="19" name="Group 18"/>
          <p:cNvGrpSpPr/>
          <p:nvPr/>
        </p:nvGrpSpPr>
        <p:grpSpPr>
          <a:xfrm>
            <a:off x="16711253" y="14949173"/>
            <a:ext cx="12688973" cy="3544121"/>
            <a:chOff x="15544800" y="14951328"/>
            <a:chExt cx="14526531" cy="3544121"/>
          </a:xfrm>
        </p:grpSpPr>
        <p:sp>
          <p:nvSpPr>
            <p:cNvPr id="4" name="TextBox 3"/>
            <p:cNvSpPr txBox="1"/>
            <p:nvPr/>
          </p:nvSpPr>
          <p:spPr>
            <a:xfrm>
              <a:off x="16007497" y="16002459"/>
              <a:ext cx="13718589" cy="2492990"/>
            </a:xfrm>
            <a:prstGeom prst="rect">
              <a:avLst/>
            </a:prstGeom>
            <a:noFill/>
          </p:spPr>
          <p:txBody>
            <a:bodyPr wrap="square" rtlCol="0">
              <a:spAutoFit/>
            </a:bodyPr>
            <a:lstStyle/>
            <a:p>
              <a:endParaRPr lang="en-US" sz="3000" dirty="0" smtClean="0"/>
            </a:p>
            <a:p>
              <a:r>
                <a:rPr lang="en-US" sz="3000" dirty="0" smtClean="0"/>
                <a:t>Apart </a:t>
              </a:r>
              <a:r>
                <a:rPr lang="en-US" sz="3000" dirty="0"/>
                <a:t>from the introduction of the evaluation framework to the Magpie Project, the team have become good friends and are planning to stay in touch with each other after the end of the Evaluation Exchange.</a:t>
              </a:r>
            </a:p>
            <a:p>
              <a:endParaRPr lang="en-GB" sz="3600" dirty="0"/>
            </a:p>
          </p:txBody>
        </p:sp>
        <p:sp>
          <p:nvSpPr>
            <p:cNvPr id="17" name="Rounded Rectangle 16"/>
            <p:cNvSpPr/>
            <p:nvPr/>
          </p:nvSpPr>
          <p:spPr>
            <a:xfrm>
              <a:off x="15749751" y="15321367"/>
              <a:ext cx="14321580" cy="2988190"/>
            </a:xfrm>
            <a:prstGeom prst="roundRect">
              <a:avLst/>
            </a:prstGeom>
            <a:noFill/>
            <a:ln w="8890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7"/>
            <p:cNvSpPr/>
            <p:nvPr/>
          </p:nvSpPr>
          <p:spPr>
            <a:xfrm>
              <a:off x="15544800" y="14951328"/>
              <a:ext cx="14526531" cy="1112697"/>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smtClean="0"/>
                <a:t>Next steps</a:t>
              </a:r>
              <a:endParaRPr lang="en-US" sz="5400" b="1" dirty="0"/>
            </a:p>
          </p:txBody>
        </p:sp>
      </p:grpSp>
      <p:pic>
        <p:nvPicPr>
          <p:cNvPr id="21" name="Picture 20"/>
          <p:cNvPicPr>
            <a:picLocks noChangeAspect="1"/>
          </p:cNvPicPr>
          <p:nvPr/>
        </p:nvPicPr>
        <p:blipFill>
          <a:blip r:embed="rId3"/>
          <a:stretch>
            <a:fillRect/>
          </a:stretch>
        </p:blipFill>
        <p:spPr>
          <a:xfrm>
            <a:off x="26226648" y="18763274"/>
            <a:ext cx="3499438" cy="2355719"/>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17678" y="6484621"/>
            <a:ext cx="8108970" cy="5400000"/>
          </a:xfrm>
          <a:prstGeom prst="rect">
            <a:avLst/>
          </a:prstGeom>
        </p:spPr>
      </p:pic>
    </p:spTree>
    <p:extLst>
      <p:ext uri="{BB962C8B-B14F-4D97-AF65-F5344CB8AC3E}">
        <p14:creationId xmlns:p14="http://schemas.microsoft.com/office/powerpoint/2010/main" val="42462228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Pentagon 28"/>
          <p:cNvSpPr/>
          <p:nvPr/>
        </p:nvSpPr>
        <p:spPr>
          <a:xfrm rot="5400000">
            <a:off x="-1029399" y="1324335"/>
            <a:ext cx="7521125" cy="5002472"/>
          </a:xfrm>
          <a:prstGeom prst="homePlat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5773880" y="3169372"/>
            <a:ext cx="23926572" cy="2862322"/>
          </a:xfrm>
          <a:prstGeom prst="rect">
            <a:avLst/>
          </a:prstGeom>
        </p:spPr>
        <p:txBody>
          <a:bodyPr wrap="square">
            <a:spAutoFit/>
          </a:bodyPr>
          <a:lstStyle/>
          <a:p>
            <a:r>
              <a:rPr lang="en-GB" sz="3000" dirty="0"/>
              <a:t>IROKO is a theatre company that uses traditional African theatre, storytelling, and the arts to advance the education, skills, health, and wellbeing of people from all backgrounds. One of their current projects, Reaching Out, uses African drumming to enhance social communication and quality of life for people with dementia and their carers. </a:t>
            </a:r>
            <a:r>
              <a:rPr lang="en-US" sz="3000" dirty="0" smtClean="0"/>
              <a:t>The </a:t>
            </a:r>
            <a:r>
              <a:rPr lang="en-US" sz="3000" dirty="0"/>
              <a:t>Evaluation Exchange UCL research team is made up </a:t>
            </a:r>
            <a:r>
              <a:rPr lang="en-US" sz="3000" dirty="0" smtClean="0"/>
              <a:t>of K</a:t>
            </a:r>
            <a:r>
              <a:rPr lang="en-GB" sz="3000" dirty="0" err="1" smtClean="0"/>
              <a:t>yle</a:t>
            </a:r>
            <a:r>
              <a:rPr lang="en-GB" sz="3000" dirty="0" smtClean="0"/>
              <a:t> </a:t>
            </a:r>
            <a:r>
              <a:rPr lang="en-GB" sz="3000" dirty="0"/>
              <a:t>Lee-Crossett (PhD candidate in Heritage Studies), Fernanda Garcia Alba </a:t>
            </a:r>
            <a:r>
              <a:rPr lang="en-GB" sz="3000" dirty="0" err="1"/>
              <a:t>Garciadiego</a:t>
            </a:r>
            <a:r>
              <a:rPr lang="en-GB" sz="3000" dirty="0"/>
              <a:t> (PhD candidate in Civil and Environmental Engineering), and Mandy </a:t>
            </a:r>
            <a:r>
              <a:rPr lang="en-GB" sz="3000" dirty="0" err="1"/>
              <a:t>Ho</a:t>
            </a:r>
            <a:r>
              <a:rPr lang="en-GB" sz="3000" dirty="0"/>
              <a:t> (PhD candidate in Experimental Psychology). </a:t>
            </a:r>
            <a:r>
              <a:rPr lang="en-US" sz="3000" dirty="0" smtClean="0"/>
              <a:t> Since September </a:t>
            </a:r>
            <a:r>
              <a:rPr lang="en-US" sz="3000" dirty="0"/>
              <a:t>2017 </a:t>
            </a:r>
            <a:r>
              <a:rPr lang="en-US" sz="3000" dirty="0" smtClean="0"/>
              <a:t>IROKO and </a:t>
            </a:r>
            <a:r>
              <a:rPr lang="en-US" sz="3000" dirty="0"/>
              <a:t>UCL researchers have been working together </a:t>
            </a:r>
            <a:r>
              <a:rPr lang="en-US" sz="3000" dirty="0" smtClean="0"/>
              <a:t>to </a:t>
            </a:r>
            <a:r>
              <a:rPr lang="en-GB" sz="3000" dirty="0" smtClean="0"/>
              <a:t>develop evaluation tools that can be applied in the Reaching Out project and other IROKO initiatives.</a:t>
            </a:r>
            <a:endParaRPr lang="en-US" sz="3000" dirty="0"/>
          </a:p>
        </p:txBody>
      </p:sp>
      <p:sp>
        <p:nvSpPr>
          <p:cNvPr id="6" name="Rectangle 5"/>
          <p:cNvSpPr/>
          <p:nvPr/>
        </p:nvSpPr>
        <p:spPr>
          <a:xfrm>
            <a:off x="1156674" y="3061856"/>
            <a:ext cx="3631428" cy="1569660"/>
          </a:xfrm>
          <a:prstGeom prst="rect">
            <a:avLst/>
          </a:prstGeom>
        </p:spPr>
        <p:txBody>
          <a:bodyPr wrap="square">
            <a:spAutoFit/>
          </a:bodyPr>
          <a:lstStyle/>
          <a:p>
            <a:r>
              <a:rPr lang="en-US" sz="9600" b="1" dirty="0" smtClean="0">
                <a:solidFill>
                  <a:schemeClr val="bg1"/>
                </a:solidFill>
              </a:rPr>
              <a:t>IROKO</a:t>
            </a:r>
            <a:endParaRPr lang="en-US" sz="9600" b="1" dirty="0">
              <a:solidFill>
                <a:schemeClr val="bg1"/>
              </a:solidFill>
            </a:endParaRPr>
          </a:p>
        </p:txBody>
      </p:sp>
      <p:sp>
        <p:nvSpPr>
          <p:cNvPr id="7" name="Rectangle 6"/>
          <p:cNvSpPr/>
          <p:nvPr/>
        </p:nvSpPr>
        <p:spPr>
          <a:xfrm>
            <a:off x="849701" y="9657744"/>
            <a:ext cx="12205868" cy="4801314"/>
          </a:xfrm>
          <a:prstGeom prst="rect">
            <a:avLst/>
          </a:prstGeom>
          <a:solidFill>
            <a:schemeClr val="bg1"/>
          </a:solidFill>
        </p:spPr>
        <p:txBody>
          <a:bodyPr wrap="square">
            <a:spAutoFit/>
          </a:bodyPr>
          <a:lstStyle/>
          <a:p>
            <a:pPr marL="571500" indent="-571500">
              <a:buFont typeface="Arial" panose="020B0604020202020204" pitchFamily="34" charset="0"/>
              <a:buChar char="•"/>
            </a:pPr>
            <a:r>
              <a:rPr lang="en-GB" sz="3000" dirty="0" smtClean="0"/>
              <a:t>The </a:t>
            </a:r>
            <a:r>
              <a:rPr lang="en-GB" sz="3000" dirty="0"/>
              <a:t>fact that the team </a:t>
            </a:r>
            <a:r>
              <a:rPr lang="en-GB" sz="3000" dirty="0" smtClean="0"/>
              <a:t>come from </a:t>
            </a:r>
            <a:r>
              <a:rPr lang="en-GB" sz="3000" dirty="0"/>
              <a:t>different disciplines </a:t>
            </a:r>
            <a:r>
              <a:rPr lang="en-GB" sz="3000" dirty="0" smtClean="0"/>
              <a:t>is important. </a:t>
            </a:r>
            <a:r>
              <a:rPr lang="en-GB" sz="3000" dirty="0"/>
              <a:t>T</a:t>
            </a:r>
            <a:r>
              <a:rPr lang="en-GB" sz="3000" dirty="0" smtClean="0"/>
              <a:t>ogether they offered </a:t>
            </a:r>
            <a:r>
              <a:rPr lang="en-GB" sz="3000" dirty="0"/>
              <a:t>a unique outlook into IROKO’s evaluation processes. This outlook has allowed the process of looking at different aspects of the evaluation </a:t>
            </a:r>
            <a:r>
              <a:rPr lang="en-GB" sz="3000" dirty="0" smtClean="0"/>
              <a:t>to </a:t>
            </a:r>
            <a:r>
              <a:rPr lang="en-GB" sz="3000" dirty="0"/>
              <a:t>be free from pre-conceived thoughts and </a:t>
            </a:r>
            <a:r>
              <a:rPr lang="en-GB" sz="3000" dirty="0" smtClean="0"/>
              <a:t>actions.</a:t>
            </a:r>
          </a:p>
          <a:p>
            <a:pPr marL="571500" indent="-571500">
              <a:buFont typeface="Arial" panose="020B0604020202020204" pitchFamily="34" charset="0"/>
              <a:buChar char="•"/>
            </a:pPr>
            <a:r>
              <a:rPr lang="en-GB" sz="3000" dirty="0" smtClean="0"/>
              <a:t>Taking part in the Evaluation Exchange was more </a:t>
            </a:r>
            <a:r>
              <a:rPr lang="en-GB" sz="3000" dirty="0"/>
              <a:t>time consuming than envisaged </a:t>
            </a:r>
            <a:r>
              <a:rPr lang="en-GB" sz="3000" dirty="0" smtClean="0"/>
              <a:t>i.e</a:t>
            </a:r>
            <a:r>
              <a:rPr lang="en-GB" sz="3000" dirty="0"/>
              <a:t>. </a:t>
            </a:r>
            <a:r>
              <a:rPr lang="en-GB" sz="3000" dirty="0" smtClean="0"/>
              <a:t>there were lots of different components, </a:t>
            </a:r>
            <a:r>
              <a:rPr lang="en-GB" sz="3000" dirty="0"/>
              <a:t>but </a:t>
            </a:r>
            <a:r>
              <a:rPr lang="en-GB" sz="3000" dirty="0" smtClean="0"/>
              <a:t>these were manageable.</a:t>
            </a:r>
          </a:p>
          <a:p>
            <a:pPr marL="571500" indent="-571500">
              <a:buFont typeface="Arial" panose="020B0604020202020204" pitchFamily="34" charset="0"/>
              <a:buChar char="•"/>
            </a:pPr>
            <a:r>
              <a:rPr lang="en-GB" sz="3000" dirty="0" smtClean="0"/>
              <a:t>Visiting and shadowing IROKO’s work was a key step, in terms of understand the organisation and the services it delivers.</a:t>
            </a:r>
            <a:endParaRPr lang="en-GB" sz="3000" dirty="0"/>
          </a:p>
          <a:p>
            <a:pPr marL="571500" indent="-571500">
              <a:buFont typeface="Arial" panose="020B0604020202020204" pitchFamily="34" charset="0"/>
              <a:buChar char="•"/>
            </a:pPr>
            <a:endParaRPr lang="en-GB" sz="3600" dirty="0"/>
          </a:p>
        </p:txBody>
      </p:sp>
      <p:sp>
        <p:nvSpPr>
          <p:cNvPr id="8" name="Rectangle 7"/>
          <p:cNvSpPr/>
          <p:nvPr/>
        </p:nvSpPr>
        <p:spPr>
          <a:xfrm>
            <a:off x="15087428" y="7547747"/>
            <a:ext cx="14075660" cy="3046988"/>
          </a:xfrm>
          <a:prstGeom prst="rect">
            <a:avLst/>
          </a:prstGeom>
          <a:solidFill>
            <a:schemeClr val="bg1"/>
          </a:solidFill>
        </p:spPr>
        <p:txBody>
          <a:bodyPr wrap="square">
            <a:spAutoFit/>
          </a:bodyPr>
          <a:lstStyle/>
          <a:p>
            <a:pPr marL="571500" indent="-571500">
              <a:buFont typeface="Arial" panose="020B0604020202020204" pitchFamily="34" charset="0"/>
              <a:buChar char="•"/>
            </a:pPr>
            <a:r>
              <a:rPr lang="en-GB" sz="3000" dirty="0" smtClean="0"/>
              <a:t>The team had learn </a:t>
            </a:r>
            <a:r>
              <a:rPr lang="en-GB" sz="3000" dirty="0"/>
              <a:t>from scratch what it means to evaluate workshops and </a:t>
            </a:r>
            <a:r>
              <a:rPr lang="en-GB" sz="3000" dirty="0" smtClean="0"/>
              <a:t>non profit services – it was a steep learning curve. The team have learnt a </a:t>
            </a:r>
            <a:r>
              <a:rPr lang="en-GB" sz="3000" dirty="0"/>
              <a:t>lot about applying evaluation techniques in the real world, rather than just thinking about them abstractly. </a:t>
            </a:r>
          </a:p>
          <a:p>
            <a:endParaRPr lang="en-GB" sz="3600" dirty="0" smtClean="0"/>
          </a:p>
          <a:p>
            <a:endParaRPr lang="en-US" sz="3600" dirty="0"/>
          </a:p>
        </p:txBody>
      </p:sp>
      <p:sp>
        <p:nvSpPr>
          <p:cNvPr id="9" name="Rectangle 8"/>
          <p:cNvSpPr/>
          <p:nvPr/>
        </p:nvSpPr>
        <p:spPr>
          <a:xfrm>
            <a:off x="15105320" y="16787200"/>
            <a:ext cx="15169893" cy="1015663"/>
          </a:xfrm>
          <a:prstGeom prst="rect">
            <a:avLst/>
          </a:prstGeom>
          <a:solidFill>
            <a:schemeClr val="bg1"/>
          </a:solidFill>
        </p:spPr>
        <p:txBody>
          <a:bodyPr wrap="square">
            <a:spAutoFit/>
          </a:bodyPr>
          <a:lstStyle/>
          <a:p>
            <a:r>
              <a:rPr lang="en-GB" sz="3000" i="1" dirty="0" smtClean="0">
                <a:latin typeface="Calibri" panose="020F0502020204030204" pitchFamily="34" charset="0"/>
                <a:ea typeface="Calibri" panose="020F0502020204030204" pitchFamily="34" charset="0"/>
                <a:cs typeface="Times New Roman" panose="02020603050405020304" pitchFamily="18" charset="0"/>
              </a:rPr>
              <a:t>The Evaluation Exchange “e</a:t>
            </a:r>
            <a:r>
              <a:rPr lang="en-GB" sz="3000" i="1" dirty="0" smtClean="0"/>
              <a:t>nabled </a:t>
            </a:r>
            <a:r>
              <a:rPr lang="en-GB" sz="3000" i="1" dirty="0"/>
              <a:t>us to look at things anew, as well as making us feel inspired and invigorated in our approach to tackling difficult evaluation </a:t>
            </a:r>
            <a:r>
              <a:rPr lang="en-GB" sz="3000" i="1" dirty="0" smtClean="0"/>
              <a:t>challenges</a:t>
            </a:r>
            <a:r>
              <a:rPr lang="en-GB" sz="3000" i="1" dirty="0" smtClean="0">
                <a:latin typeface="Calibri" panose="020F0502020204030204" pitchFamily="34" charset="0"/>
                <a:ea typeface="Calibri" panose="020F0502020204030204" pitchFamily="34" charset="0"/>
                <a:cs typeface="Times New Roman" panose="02020603050405020304" pitchFamily="18" charset="0"/>
              </a:rPr>
              <a:t>” (IROKO)</a:t>
            </a:r>
            <a:endParaRPr lang="en-GB" sz="3000"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4854110" y="10614801"/>
            <a:ext cx="15135225" cy="954107"/>
          </a:xfrm>
          <a:prstGeom prst="rect">
            <a:avLst/>
          </a:prstGeom>
        </p:spPr>
        <p:txBody>
          <a:bodyPr>
            <a:spAutoFit/>
          </a:bodyPr>
          <a:lstStyle/>
          <a:p>
            <a:r>
              <a:rPr lang="en-GB" sz="2800" dirty="0" smtClean="0"/>
              <a:t>“</a:t>
            </a:r>
            <a:r>
              <a:rPr lang="en-GB" sz="2800" i="1" dirty="0" smtClean="0"/>
              <a:t>Being </a:t>
            </a:r>
            <a:r>
              <a:rPr lang="en-GB" sz="2800" i="1" dirty="0"/>
              <a:t>a part of Evaluation Exchange </a:t>
            </a:r>
            <a:r>
              <a:rPr lang="en-GB" sz="2800" i="1" dirty="0" smtClean="0"/>
              <a:t>has </a:t>
            </a:r>
            <a:r>
              <a:rPr lang="en-GB" sz="2800" i="1" dirty="0"/>
              <a:t>definitely improved my confidence </a:t>
            </a:r>
            <a:r>
              <a:rPr lang="en-GB" sz="2800" i="1" dirty="0" smtClean="0"/>
              <a:t>in taking </a:t>
            </a:r>
            <a:r>
              <a:rPr lang="en-GB" sz="2800" i="1" dirty="0"/>
              <a:t>on projects like </a:t>
            </a:r>
            <a:r>
              <a:rPr lang="en-GB" sz="2800" i="1" dirty="0" smtClean="0"/>
              <a:t>this</a:t>
            </a:r>
            <a:r>
              <a:rPr lang="en-GB" sz="2800" dirty="0" smtClean="0"/>
              <a:t>” (UCL researcher)</a:t>
            </a:r>
            <a:endParaRPr lang="en-GB" sz="2800" dirty="0"/>
          </a:p>
        </p:txBody>
      </p:sp>
      <p:grpSp>
        <p:nvGrpSpPr>
          <p:cNvPr id="10" name="Group 9"/>
          <p:cNvGrpSpPr/>
          <p:nvPr/>
        </p:nvGrpSpPr>
        <p:grpSpPr>
          <a:xfrm>
            <a:off x="0" y="65008"/>
            <a:ext cx="30490090" cy="2880000"/>
            <a:chOff x="0" y="65008"/>
            <a:chExt cx="30490090" cy="2880000"/>
          </a:xfrm>
        </p:grpSpPr>
        <p:pic>
          <p:nvPicPr>
            <p:cNvPr id="11" name="Picture 10"/>
            <p:cNvPicPr>
              <a:picLocks noChangeAspect="1"/>
            </p:cNvPicPr>
            <p:nvPr/>
          </p:nvPicPr>
          <p:blipFill rotWithShape="1">
            <a:blip r:embed="rId2"/>
            <a:srcRect l="41006"/>
            <a:stretch/>
          </p:blipFill>
          <p:spPr>
            <a:xfrm>
              <a:off x="14724993" y="65008"/>
              <a:ext cx="15765097" cy="2880000"/>
            </a:xfrm>
            <a:prstGeom prst="rect">
              <a:avLst/>
            </a:prstGeom>
          </p:spPr>
        </p:pic>
        <p:pic>
          <p:nvPicPr>
            <p:cNvPr id="12" name="Picture 11"/>
            <p:cNvPicPr>
              <a:picLocks noChangeAspect="1"/>
            </p:cNvPicPr>
            <p:nvPr/>
          </p:nvPicPr>
          <p:blipFill rotWithShape="1">
            <a:blip r:embed="rId2"/>
            <a:srcRect r="44955"/>
            <a:stretch/>
          </p:blipFill>
          <p:spPr>
            <a:xfrm>
              <a:off x="0" y="65008"/>
              <a:ext cx="14710235" cy="2880000"/>
            </a:xfrm>
            <a:prstGeom prst="rect">
              <a:avLst/>
            </a:prstGeom>
          </p:spPr>
        </p:pic>
      </p:grpSp>
      <p:grpSp>
        <p:nvGrpSpPr>
          <p:cNvPr id="13" name="Group 12"/>
          <p:cNvGrpSpPr/>
          <p:nvPr/>
        </p:nvGrpSpPr>
        <p:grpSpPr>
          <a:xfrm>
            <a:off x="472967" y="8502670"/>
            <a:ext cx="13268434" cy="5748863"/>
            <a:chOff x="151945" y="12073187"/>
            <a:chExt cx="13916605" cy="7559626"/>
          </a:xfrm>
        </p:grpSpPr>
        <p:sp>
          <p:nvSpPr>
            <p:cNvPr id="14" name="Rounded Rectangle 13"/>
            <p:cNvSpPr/>
            <p:nvPr/>
          </p:nvSpPr>
          <p:spPr>
            <a:xfrm>
              <a:off x="346840" y="12204445"/>
              <a:ext cx="13526814" cy="7428368"/>
            </a:xfrm>
            <a:prstGeom prst="roundRect">
              <a:avLst/>
            </a:prstGeom>
            <a:noFill/>
            <a:ln w="889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871282" y="13574574"/>
              <a:ext cx="12477932" cy="646331"/>
            </a:xfrm>
            <a:prstGeom prst="rect">
              <a:avLst/>
            </a:prstGeom>
            <a:noFill/>
          </p:spPr>
          <p:txBody>
            <a:bodyPr wrap="square">
              <a:spAutoFit/>
            </a:bodyPr>
            <a:lstStyle/>
            <a:p>
              <a:pPr marL="201825" indent="-201825">
                <a:buFont typeface="Arial" panose="020B0604020202020204" pitchFamily="34" charset="0"/>
                <a:buChar char="•"/>
              </a:pPr>
              <a:endParaRPr lang="en-US" sz="3600" dirty="0"/>
            </a:p>
          </p:txBody>
        </p:sp>
        <p:sp>
          <p:nvSpPr>
            <p:cNvPr id="16" name="Rounded Rectangle 15"/>
            <p:cNvSpPr/>
            <p:nvPr/>
          </p:nvSpPr>
          <p:spPr>
            <a:xfrm>
              <a:off x="151945" y="12073187"/>
              <a:ext cx="13916605" cy="1321669"/>
            </a:xfrm>
            <a:prstGeom prst="round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a:t>Key lessons learnt:</a:t>
              </a:r>
            </a:p>
          </p:txBody>
        </p:sp>
      </p:grpSp>
      <p:grpSp>
        <p:nvGrpSpPr>
          <p:cNvPr id="3" name="Group 2"/>
          <p:cNvGrpSpPr/>
          <p:nvPr/>
        </p:nvGrpSpPr>
        <p:grpSpPr>
          <a:xfrm>
            <a:off x="14854110" y="6238336"/>
            <a:ext cx="14542297" cy="3564685"/>
            <a:chOff x="15529034" y="7655635"/>
            <a:chExt cx="14542297" cy="4761771"/>
          </a:xfrm>
        </p:grpSpPr>
        <p:sp>
          <p:nvSpPr>
            <p:cNvPr id="18" name="Rounded Rectangle 17"/>
            <p:cNvSpPr/>
            <p:nvPr/>
          </p:nvSpPr>
          <p:spPr>
            <a:xfrm>
              <a:off x="15639393" y="7861799"/>
              <a:ext cx="14321580" cy="4555607"/>
            </a:xfrm>
            <a:prstGeom prst="roundRect">
              <a:avLst/>
            </a:prstGeom>
            <a:noFill/>
            <a:ln w="889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15529034" y="7655635"/>
              <a:ext cx="14542297" cy="1322378"/>
            </a:xfrm>
            <a:prstGeom prst="round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smtClean="0"/>
                <a:t>Key impacts</a:t>
              </a:r>
              <a:endParaRPr lang="en-US" sz="5400" b="1" dirty="0"/>
            </a:p>
          </p:txBody>
        </p:sp>
      </p:grpSp>
      <p:grpSp>
        <p:nvGrpSpPr>
          <p:cNvPr id="20" name="Group 19"/>
          <p:cNvGrpSpPr/>
          <p:nvPr/>
        </p:nvGrpSpPr>
        <p:grpSpPr>
          <a:xfrm>
            <a:off x="15087428" y="12693827"/>
            <a:ext cx="14526531" cy="3115412"/>
            <a:chOff x="15544800" y="14951328"/>
            <a:chExt cx="14526531" cy="3115412"/>
          </a:xfrm>
        </p:grpSpPr>
        <p:sp>
          <p:nvSpPr>
            <p:cNvPr id="21" name="TextBox 20"/>
            <p:cNvSpPr txBox="1"/>
            <p:nvPr/>
          </p:nvSpPr>
          <p:spPr>
            <a:xfrm>
              <a:off x="15639393" y="16002459"/>
              <a:ext cx="14086694" cy="646331"/>
            </a:xfrm>
            <a:prstGeom prst="rect">
              <a:avLst/>
            </a:prstGeom>
            <a:noFill/>
          </p:spPr>
          <p:txBody>
            <a:bodyPr wrap="square" rtlCol="0">
              <a:spAutoFit/>
            </a:bodyPr>
            <a:lstStyle/>
            <a:p>
              <a:endParaRPr lang="en-GB" sz="3600" dirty="0"/>
            </a:p>
          </p:txBody>
        </p:sp>
        <p:sp>
          <p:nvSpPr>
            <p:cNvPr id="22" name="Rounded Rectangle 21"/>
            <p:cNvSpPr/>
            <p:nvPr/>
          </p:nvSpPr>
          <p:spPr>
            <a:xfrm>
              <a:off x="15639393" y="15078550"/>
              <a:ext cx="14321580" cy="2988190"/>
            </a:xfrm>
            <a:prstGeom prst="roundRect">
              <a:avLst/>
            </a:prstGeom>
            <a:noFill/>
            <a:ln w="889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22"/>
            <p:cNvSpPr/>
            <p:nvPr/>
          </p:nvSpPr>
          <p:spPr>
            <a:xfrm>
              <a:off x="15544800" y="14951328"/>
              <a:ext cx="14526531" cy="1112697"/>
            </a:xfrm>
            <a:prstGeom prst="round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smtClean="0"/>
                <a:t>Next steps</a:t>
              </a:r>
              <a:endParaRPr lang="en-US" sz="5400" b="1" dirty="0"/>
            </a:p>
          </p:txBody>
        </p:sp>
      </p:grpSp>
      <p:sp>
        <p:nvSpPr>
          <p:cNvPr id="24" name="TextBox 23"/>
          <p:cNvSpPr txBox="1"/>
          <p:nvPr/>
        </p:nvSpPr>
        <p:spPr>
          <a:xfrm>
            <a:off x="15515860" y="14100474"/>
            <a:ext cx="13647228" cy="2123658"/>
          </a:xfrm>
          <a:prstGeom prst="rect">
            <a:avLst/>
          </a:prstGeom>
          <a:noFill/>
        </p:spPr>
        <p:txBody>
          <a:bodyPr wrap="square" rtlCol="0">
            <a:spAutoFit/>
          </a:bodyPr>
          <a:lstStyle/>
          <a:p>
            <a:r>
              <a:rPr lang="en-GB" sz="3000" dirty="0" smtClean="0"/>
              <a:t>The </a:t>
            </a:r>
            <a:r>
              <a:rPr lang="en-GB" sz="3000" dirty="0"/>
              <a:t>new evaluation tools have been piloted and the team </a:t>
            </a:r>
            <a:r>
              <a:rPr lang="en-GB" sz="3000" dirty="0" smtClean="0"/>
              <a:t>are excited </a:t>
            </a:r>
            <a:r>
              <a:rPr lang="en-GB" sz="3000" dirty="0"/>
              <a:t>to see how users, and IROKO will engage with them in the future.</a:t>
            </a:r>
          </a:p>
          <a:p>
            <a:endParaRPr lang="en-US" sz="3600" dirty="0"/>
          </a:p>
          <a:p>
            <a:endParaRPr lang="en-GB" sz="3600" dirty="0"/>
          </a:p>
        </p:txBody>
      </p:sp>
      <p:pic>
        <p:nvPicPr>
          <p:cNvPr id="25" name="Imagen 3"/>
          <p:cNvPicPr preferRelativeResize="0">
            <a:picLocks noChangeAspect="1"/>
          </p:cNvPicPr>
          <p:nvPr/>
        </p:nvPicPr>
        <p:blipFill rotWithShape="1">
          <a:blip r:embed="rId3" cstate="print">
            <a:extLst>
              <a:ext uri="{28A0092B-C50C-407E-A947-70E740481C1C}">
                <a14:useLocalDpi xmlns:a14="http://schemas.microsoft.com/office/drawing/2010/main" val="0"/>
              </a:ext>
            </a:extLst>
          </a:blip>
          <a:srcRect l="7347" b="9627"/>
          <a:stretch/>
        </p:blipFill>
        <p:spPr bwMode="auto">
          <a:xfrm rot="5400000">
            <a:off x="4144825" y="15239179"/>
            <a:ext cx="5716978" cy="4181367"/>
          </a:xfrm>
          <a:prstGeom prst="rect">
            <a:avLst/>
          </a:prstGeom>
          <a:ln>
            <a:noFill/>
          </a:ln>
          <a:extLst>
            <a:ext uri="{53640926-AAD7-44d8-BBD7-CCE9431645EC}">
              <a14:shadowObscure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 xmlns:mv="urn:schemas-microsoft-com:mac:vml" xmlns:mo="http://schemas.microsoft.com/office/mac/office/2008/main" xmlns:lc="http://schemas.openxmlformats.org/drawingml/2006/lockedCanvas"/>
            </a:ext>
          </a:extLst>
        </p:spPr>
      </p:pic>
      <p:pic>
        <p:nvPicPr>
          <p:cNvPr id="26" name="Imagen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13582" y="15186666"/>
            <a:ext cx="5716977" cy="4286391"/>
          </a:xfrm>
          <a:prstGeom prst="rect">
            <a:avLst/>
          </a:prstGeom>
        </p:spPr>
      </p:pic>
      <p:pic>
        <p:nvPicPr>
          <p:cNvPr id="27" name="Imagen 10"/>
          <p:cNvPicPr preferRelativeResize="0">
            <a:picLocks noChangeAspect="1"/>
          </p:cNvPicPr>
          <p:nvPr/>
        </p:nvPicPr>
        <p:blipFill rotWithShape="1">
          <a:blip r:embed="rId5" cstate="print">
            <a:extLst>
              <a:ext uri="{28A0092B-C50C-407E-A947-70E740481C1C}">
                <a14:useLocalDpi xmlns:a14="http://schemas.microsoft.com/office/drawing/2010/main" val="0"/>
              </a:ext>
            </a:extLst>
          </a:blip>
          <a:srcRect l="6721"/>
          <a:stretch/>
        </p:blipFill>
        <p:spPr bwMode="auto">
          <a:xfrm rot="5400000">
            <a:off x="8600432" y="15058865"/>
            <a:ext cx="5716977" cy="4564960"/>
          </a:xfrm>
          <a:prstGeom prst="rect">
            <a:avLst/>
          </a:prstGeom>
          <a:ln>
            <a:noFill/>
          </a:ln>
          <a:extLst>
            <a:ext uri="{53640926-AAD7-44d8-BBD7-CCE9431645EC}">
              <a14:shadowObscure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 xmlns:mv="urn:schemas-microsoft-com:mac:vml" xmlns:mo="http://schemas.microsoft.com/office/mac/office/2008/main" xmlns:lc="http://schemas.openxmlformats.org/drawingml/2006/lockedCanvas"/>
            </a:ext>
          </a:extLst>
        </p:spPr>
      </p:pic>
      <p:sp>
        <p:nvSpPr>
          <p:cNvPr id="28" name="TextBox 27"/>
          <p:cNvSpPr txBox="1"/>
          <p:nvPr/>
        </p:nvSpPr>
        <p:spPr>
          <a:xfrm>
            <a:off x="1838076" y="20431157"/>
            <a:ext cx="11055560" cy="553998"/>
          </a:xfrm>
          <a:prstGeom prst="rect">
            <a:avLst/>
          </a:prstGeom>
          <a:noFill/>
        </p:spPr>
        <p:txBody>
          <a:bodyPr wrap="square" rtlCol="0">
            <a:spAutoFit/>
          </a:bodyPr>
          <a:lstStyle/>
          <a:p>
            <a:pPr algn="ctr"/>
            <a:r>
              <a:rPr lang="en-GB" sz="3000" dirty="0" smtClean="0"/>
              <a:t>The evaluation tree developed by team IROKO</a:t>
            </a:r>
            <a:endParaRPr lang="en-GB" sz="3000" dirty="0"/>
          </a:p>
        </p:txBody>
      </p:sp>
      <p:pic>
        <p:nvPicPr>
          <p:cNvPr id="30" name="Picture 29"/>
          <p:cNvPicPr>
            <a:picLocks noChangeAspect="1"/>
          </p:cNvPicPr>
          <p:nvPr/>
        </p:nvPicPr>
        <p:blipFill>
          <a:blip r:embed="rId6"/>
          <a:stretch>
            <a:fillRect/>
          </a:stretch>
        </p:blipFill>
        <p:spPr>
          <a:xfrm>
            <a:off x="26322592" y="18660213"/>
            <a:ext cx="3499438" cy="2355719"/>
          </a:xfrm>
          <a:prstGeom prst="rect">
            <a:avLst/>
          </a:prstGeom>
        </p:spPr>
      </p:pic>
    </p:spTree>
    <p:extLst>
      <p:ext uri="{BB962C8B-B14F-4D97-AF65-F5344CB8AC3E}">
        <p14:creationId xmlns:p14="http://schemas.microsoft.com/office/powerpoint/2010/main" val="875326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entagon 24"/>
          <p:cNvSpPr/>
          <p:nvPr/>
        </p:nvSpPr>
        <p:spPr>
          <a:xfrm rot="5400000">
            <a:off x="-1568706" y="1502922"/>
            <a:ext cx="8522199" cy="5414306"/>
          </a:xfrm>
          <a:prstGeom prst="homePlate">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5629476" y="3154796"/>
            <a:ext cx="24426090" cy="2862322"/>
          </a:xfrm>
          <a:prstGeom prst="rect">
            <a:avLst/>
          </a:prstGeom>
        </p:spPr>
        <p:txBody>
          <a:bodyPr wrap="square">
            <a:spAutoFit/>
          </a:bodyPr>
          <a:lstStyle/>
          <a:p>
            <a:r>
              <a:rPr lang="en-GB" sz="3000" dirty="0" smtClean="0"/>
              <a:t>The Alternatives Trust offers support to women with their pregnancy choices following pregnancy loss, and provide an advocacy service for families. They aim to provide holistic, practical, relational and educational support to mums in distress. </a:t>
            </a:r>
            <a:r>
              <a:rPr lang="en-US" sz="3000" dirty="0" smtClean="0"/>
              <a:t>The Evaluation Exchange UCL research team is made up of </a:t>
            </a:r>
            <a:r>
              <a:rPr lang="en-GB" sz="3000" dirty="0" smtClean="0"/>
              <a:t>Jeanne </a:t>
            </a:r>
            <a:r>
              <a:rPr lang="en-GB" sz="3000" dirty="0" err="1" smtClean="0"/>
              <a:t>Wolstencroft</a:t>
            </a:r>
            <a:r>
              <a:rPr lang="en-GB" sz="3000" dirty="0" smtClean="0"/>
              <a:t> (PhD candidate at the Institute of Child Health), Laura Silva (PhD candidate in Department of Philosophy, Stephanie King (PhD candidate in History of Art) and Jessica McCormack (Researcher in LMCB).</a:t>
            </a:r>
            <a:r>
              <a:rPr lang="en-GB" sz="3000" dirty="0" smtClean="0">
                <a:solidFill>
                  <a:srgbClr val="FFFF00"/>
                </a:solidFill>
              </a:rPr>
              <a:t> </a:t>
            </a:r>
            <a:r>
              <a:rPr lang="en-US" sz="3000" dirty="0" smtClean="0"/>
              <a:t>Since September 2017 Alternatives and UCL researchers have been working together to develop an </a:t>
            </a:r>
            <a:r>
              <a:rPr lang="en-GB" sz="3000" dirty="0" smtClean="0"/>
              <a:t>evaluation framework that will effectively gather information about the value and impact of the We Are Family programme, and piloting new evaluation tools.</a:t>
            </a:r>
            <a:endParaRPr lang="en-GB" sz="3000" dirty="0"/>
          </a:p>
        </p:txBody>
      </p:sp>
      <p:sp>
        <p:nvSpPr>
          <p:cNvPr id="6" name="Rectangle 5"/>
          <p:cNvSpPr/>
          <p:nvPr/>
        </p:nvSpPr>
        <p:spPr>
          <a:xfrm>
            <a:off x="62779" y="3152026"/>
            <a:ext cx="5336769" cy="2308324"/>
          </a:xfrm>
          <a:prstGeom prst="rect">
            <a:avLst/>
          </a:prstGeom>
        </p:spPr>
        <p:txBody>
          <a:bodyPr wrap="square">
            <a:spAutoFit/>
          </a:bodyPr>
          <a:lstStyle/>
          <a:p>
            <a:pPr algn="ctr"/>
            <a:r>
              <a:rPr lang="en-US" sz="7200" b="1" dirty="0" smtClean="0">
                <a:solidFill>
                  <a:schemeClr val="bg1"/>
                </a:solidFill>
              </a:rPr>
              <a:t>Alternatives Trust</a:t>
            </a:r>
            <a:endParaRPr lang="en-US" sz="7200" b="1" dirty="0">
              <a:solidFill>
                <a:schemeClr val="bg1"/>
              </a:solidFill>
            </a:endParaRPr>
          </a:p>
        </p:txBody>
      </p:sp>
      <p:sp>
        <p:nvSpPr>
          <p:cNvPr id="7" name="Rectangle 6"/>
          <p:cNvSpPr/>
          <p:nvPr/>
        </p:nvSpPr>
        <p:spPr>
          <a:xfrm>
            <a:off x="685616" y="10724447"/>
            <a:ext cx="13205120" cy="4339650"/>
          </a:xfrm>
          <a:prstGeom prst="rect">
            <a:avLst/>
          </a:prstGeom>
          <a:solidFill>
            <a:schemeClr val="bg1"/>
          </a:solidFill>
        </p:spPr>
        <p:txBody>
          <a:bodyPr wrap="square">
            <a:spAutoFit/>
          </a:bodyPr>
          <a:lstStyle/>
          <a:p>
            <a:pPr marL="571500" indent="-571500">
              <a:buFont typeface="Arial" panose="020B0604020202020204" pitchFamily="34" charset="0"/>
              <a:buChar char="•"/>
            </a:pPr>
            <a:r>
              <a:rPr lang="en-GB" sz="3000" dirty="0" smtClean="0"/>
              <a:t>The team learnt first hand the difficulties </a:t>
            </a:r>
            <a:r>
              <a:rPr lang="en-GB" sz="3000" dirty="0"/>
              <a:t>faced by the charity when it comes to logistics of monitoring and evaluation when working with vulnerable </a:t>
            </a:r>
            <a:r>
              <a:rPr lang="en-GB" sz="3000" dirty="0" smtClean="0"/>
              <a:t>people. It was important to really  understand the challenges faced by the organisation, in order to think through possible solutions.</a:t>
            </a:r>
          </a:p>
          <a:p>
            <a:pPr marL="571500" indent="-571500">
              <a:buFont typeface="Arial" panose="020B0604020202020204" pitchFamily="34" charset="0"/>
              <a:buChar char="•"/>
            </a:pPr>
            <a:r>
              <a:rPr lang="en-GB" sz="3000" dirty="0" smtClean="0"/>
              <a:t>The team worked extremely well together. As part of the Evaluation Exchange programme the team were carefully matched to meet the needs of Alternatives Trust, as well as ensuring that the skills and experience of the researchers would compliment each other. </a:t>
            </a:r>
            <a:endParaRPr lang="en-GB" sz="3000" dirty="0"/>
          </a:p>
          <a:p>
            <a:pPr marL="571500" indent="-571500">
              <a:buFont typeface="Arial" panose="020B0604020202020204" pitchFamily="34" charset="0"/>
              <a:buChar char="•"/>
            </a:pPr>
            <a:endParaRPr lang="en-GB" sz="3600" dirty="0"/>
          </a:p>
        </p:txBody>
      </p:sp>
      <p:sp>
        <p:nvSpPr>
          <p:cNvPr id="8" name="Rectangle 7"/>
          <p:cNvSpPr/>
          <p:nvPr/>
        </p:nvSpPr>
        <p:spPr>
          <a:xfrm>
            <a:off x="685616" y="16295381"/>
            <a:ext cx="12780623" cy="5262979"/>
          </a:xfrm>
          <a:prstGeom prst="rect">
            <a:avLst/>
          </a:prstGeom>
          <a:solidFill>
            <a:schemeClr val="bg1"/>
          </a:solidFill>
        </p:spPr>
        <p:txBody>
          <a:bodyPr wrap="square">
            <a:spAutoFit/>
          </a:bodyPr>
          <a:lstStyle/>
          <a:p>
            <a:pPr marL="571500" indent="-571500">
              <a:buFont typeface="Arial" panose="020B0604020202020204" pitchFamily="34" charset="0"/>
              <a:buChar char="•"/>
            </a:pPr>
            <a:r>
              <a:rPr lang="en-GB" sz="3000" dirty="0" smtClean="0"/>
              <a:t>The UCL researchers found learning about the work of Alternatives a great experience.</a:t>
            </a:r>
          </a:p>
          <a:p>
            <a:pPr marL="571500" indent="-571500">
              <a:buFont typeface="Arial" panose="020B0604020202020204" pitchFamily="34" charset="0"/>
              <a:buChar char="•"/>
            </a:pPr>
            <a:r>
              <a:rPr lang="en-GB" sz="3000" dirty="0" smtClean="0"/>
              <a:t>The project has resulted in Alternatives Trust having a way to measure things that they previously couldn’t. They have a comprehensive evaluation framework with a wide range of indicators, so that they can accommodate funders’ requests without spending more time in the office than running the projects.</a:t>
            </a:r>
            <a:endParaRPr lang="en-US" sz="3000" dirty="0" smtClean="0"/>
          </a:p>
          <a:p>
            <a:pPr marL="571500" indent="-571500">
              <a:buFont typeface="Arial" panose="020B0604020202020204" pitchFamily="34" charset="0"/>
              <a:buChar char="•"/>
            </a:pPr>
            <a:r>
              <a:rPr lang="en-GB" sz="3000" dirty="0" smtClean="0"/>
              <a:t>Through the Evaluation Exchange a network has been created between Alternatives Trusts and another organisation who provide similar services to communities in Newham.</a:t>
            </a:r>
          </a:p>
          <a:p>
            <a:endParaRPr lang="en-US" sz="3600" dirty="0"/>
          </a:p>
        </p:txBody>
      </p:sp>
      <p:sp>
        <p:nvSpPr>
          <p:cNvPr id="9" name="Rectangle 8"/>
          <p:cNvSpPr/>
          <p:nvPr/>
        </p:nvSpPr>
        <p:spPr>
          <a:xfrm>
            <a:off x="15336298" y="14402242"/>
            <a:ext cx="14542486" cy="1200329"/>
          </a:xfrm>
          <a:prstGeom prst="rect">
            <a:avLst/>
          </a:prstGeom>
          <a:solidFill>
            <a:schemeClr val="bg1"/>
          </a:solidFill>
        </p:spPr>
        <p:txBody>
          <a:bodyPr wrap="square">
            <a:spAutoFit/>
          </a:bodyPr>
          <a:lstStyle/>
          <a:p>
            <a:r>
              <a:rPr lang="en-GB" sz="3600" i="1" dirty="0" smtClean="0"/>
              <a:t>“I </a:t>
            </a:r>
            <a:r>
              <a:rPr lang="en-GB" sz="3600" i="1" dirty="0"/>
              <a:t>have been impressed with the enthusiasm and thoughtful application of our research </a:t>
            </a:r>
            <a:r>
              <a:rPr lang="en-GB" sz="3600" i="1" dirty="0" smtClean="0"/>
              <a:t>team” </a:t>
            </a:r>
            <a:r>
              <a:rPr lang="en-GB" sz="3600" dirty="0" smtClean="0"/>
              <a:t>(Alternatives Trust)</a:t>
            </a:r>
            <a:endParaRPr lang="en-GB" sz="36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roup 9"/>
          <p:cNvGrpSpPr/>
          <p:nvPr/>
        </p:nvGrpSpPr>
        <p:grpSpPr>
          <a:xfrm>
            <a:off x="0" y="65008"/>
            <a:ext cx="30490090" cy="2880000"/>
            <a:chOff x="0" y="65008"/>
            <a:chExt cx="30490090" cy="2880000"/>
          </a:xfrm>
        </p:grpSpPr>
        <p:pic>
          <p:nvPicPr>
            <p:cNvPr id="11" name="Picture 10"/>
            <p:cNvPicPr>
              <a:picLocks noChangeAspect="1"/>
            </p:cNvPicPr>
            <p:nvPr/>
          </p:nvPicPr>
          <p:blipFill rotWithShape="1">
            <a:blip r:embed="rId2"/>
            <a:srcRect l="41006"/>
            <a:stretch/>
          </p:blipFill>
          <p:spPr>
            <a:xfrm>
              <a:off x="14724993" y="65008"/>
              <a:ext cx="15765097" cy="2880000"/>
            </a:xfrm>
            <a:prstGeom prst="rect">
              <a:avLst/>
            </a:prstGeom>
          </p:spPr>
        </p:pic>
        <p:pic>
          <p:nvPicPr>
            <p:cNvPr id="12" name="Picture 11"/>
            <p:cNvPicPr>
              <a:picLocks noChangeAspect="1"/>
            </p:cNvPicPr>
            <p:nvPr/>
          </p:nvPicPr>
          <p:blipFill rotWithShape="1">
            <a:blip r:embed="rId2"/>
            <a:srcRect r="44955"/>
            <a:stretch/>
          </p:blipFill>
          <p:spPr>
            <a:xfrm>
              <a:off x="0" y="65008"/>
              <a:ext cx="14710235" cy="2880000"/>
            </a:xfrm>
            <a:prstGeom prst="rect">
              <a:avLst/>
            </a:prstGeom>
          </p:spPr>
        </p:pic>
      </p:grpSp>
      <p:grpSp>
        <p:nvGrpSpPr>
          <p:cNvPr id="13" name="Group 12"/>
          <p:cNvGrpSpPr/>
          <p:nvPr/>
        </p:nvGrpSpPr>
        <p:grpSpPr>
          <a:xfrm>
            <a:off x="201918" y="9107411"/>
            <a:ext cx="13916605" cy="5522990"/>
            <a:chOff x="151945" y="12073187"/>
            <a:chExt cx="13916605" cy="7442467"/>
          </a:xfrm>
        </p:grpSpPr>
        <p:sp>
          <p:nvSpPr>
            <p:cNvPr id="14" name="Rounded Rectangle 13"/>
            <p:cNvSpPr/>
            <p:nvPr/>
          </p:nvSpPr>
          <p:spPr>
            <a:xfrm>
              <a:off x="346840" y="12204445"/>
              <a:ext cx="13526814" cy="7311209"/>
            </a:xfrm>
            <a:prstGeom prst="roundRect">
              <a:avLst/>
            </a:prstGeom>
            <a:noFill/>
            <a:ln w="88900">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871282" y="13574574"/>
              <a:ext cx="12477932" cy="646331"/>
            </a:xfrm>
            <a:prstGeom prst="rect">
              <a:avLst/>
            </a:prstGeom>
            <a:noFill/>
          </p:spPr>
          <p:txBody>
            <a:bodyPr wrap="square">
              <a:spAutoFit/>
            </a:bodyPr>
            <a:lstStyle/>
            <a:p>
              <a:pPr marL="201825" indent="-201825">
                <a:buFont typeface="Arial" panose="020B0604020202020204" pitchFamily="34" charset="0"/>
                <a:buChar char="•"/>
              </a:pPr>
              <a:endParaRPr lang="en-US" sz="3600" dirty="0"/>
            </a:p>
          </p:txBody>
        </p:sp>
        <p:sp>
          <p:nvSpPr>
            <p:cNvPr id="16" name="Rounded Rectangle 15"/>
            <p:cNvSpPr/>
            <p:nvPr/>
          </p:nvSpPr>
          <p:spPr>
            <a:xfrm>
              <a:off x="151945" y="12073187"/>
              <a:ext cx="13916605" cy="1321669"/>
            </a:xfrm>
            <a:prstGeom prst="roundRect">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a:t>Key lessons learnt:</a:t>
              </a:r>
            </a:p>
          </p:txBody>
        </p:sp>
      </p:grpSp>
      <p:grpSp>
        <p:nvGrpSpPr>
          <p:cNvPr id="17" name="Group 16"/>
          <p:cNvGrpSpPr/>
          <p:nvPr/>
        </p:nvGrpSpPr>
        <p:grpSpPr>
          <a:xfrm>
            <a:off x="229928" y="15266638"/>
            <a:ext cx="13693699" cy="5659114"/>
            <a:chOff x="15529034" y="7655635"/>
            <a:chExt cx="14542297" cy="7274400"/>
          </a:xfrm>
        </p:grpSpPr>
        <p:sp>
          <p:nvSpPr>
            <p:cNvPr id="18" name="Rounded Rectangle 17"/>
            <p:cNvSpPr/>
            <p:nvPr/>
          </p:nvSpPr>
          <p:spPr>
            <a:xfrm>
              <a:off x="15639393" y="7861798"/>
              <a:ext cx="14321580" cy="7068237"/>
            </a:xfrm>
            <a:prstGeom prst="roundRect">
              <a:avLst/>
            </a:prstGeom>
            <a:noFill/>
            <a:ln w="88900">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15529034" y="7655635"/>
              <a:ext cx="14542297" cy="1322378"/>
            </a:xfrm>
            <a:prstGeom prst="roundRect">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smtClean="0"/>
                <a:t>Key impacts</a:t>
              </a:r>
              <a:endParaRPr lang="en-US" sz="5400" b="1" dirty="0"/>
            </a:p>
          </p:txBody>
        </p:sp>
      </p:grpSp>
      <p:grpSp>
        <p:nvGrpSpPr>
          <p:cNvPr id="20" name="Group 19"/>
          <p:cNvGrpSpPr/>
          <p:nvPr/>
        </p:nvGrpSpPr>
        <p:grpSpPr>
          <a:xfrm>
            <a:off x="15016783" y="18176387"/>
            <a:ext cx="9772637" cy="2366105"/>
            <a:chOff x="15544801" y="14951328"/>
            <a:chExt cx="14434304" cy="2366105"/>
          </a:xfrm>
        </p:grpSpPr>
        <p:sp>
          <p:nvSpPr>
            <p:cNvPr id="21" name="TextBox 20"/>
            <p:cNvSpPr txBox="1"/>
            <p:nvPr/>
          </p:nvSpPr>
          <p:spPr>
            <a:xfrm>
              <a:off x="15639393" y="16002459"/>
              <a:ext cx="14086694" cy="646331"/>
            </a:xfrm>
            <a:prstGeom prst="rect">
              <a:avLst/>
            </a:prstGeom>
            <a:noFill/>
          </p:spPr>
          <p:txBody>
            <a:bodyPr wrap="square" rtlCol="0">
              <a:spAutoFit/>
            </a:bodyPr>
            <a:lstStyle/>
            <a:p>
              <a:endParaRPr lang="en-GB" sz="3600" dirty="0"/>
            </a:p>
          </p:txBody>
        </p:sp>
        <p:sp>
          <p:nvSpPr>
            <p:cNvPr id="22" name="Rounded Rectangle 21"/>
            <p:cNvSpPr/>
            <p:nvPr/>
          </p:nvSpPr>
          <p:spPr>
            <a:xfrm>
              <a:off x="15639393" y="15078551"/>
              <a:ext cx="14321580" cy="2238882"/>
            </a:xfrm>
            <a:prstGeom prst="roundRect">
              <a:avLst/>
            </a:prstGeom>
            <a:noFill/>
            <a:ln w="88900">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22"/>
            <p:cNvSpPr/>
            <p:nvPr/>
          </p:nvSpPr>
          <p:spPr>
            <a:xfrm>
              <a:off x="15544801" y="14951328"/>
              <a:ext cx="14434304" cy="1112697"/>
            </a:xfrm>
            <a:prstGeom prst="roundRect">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smtClean="0"/>
                <a:t>Next steps</a:t>
              </a:r>
              <a:endParaRPr lang="en-US" sz="5400" b="1" dirty="0"/>
            </a:p>
          </p:txBody>
        </p:sp>
      </p:grpSp>
      <p:sp>
        <p:nvSpPr>
          <p:cNvPr id="3" name="TextBox 2"/>
          <p:cNvSpPr txBox="1"/>
          <p:nvPr/>
        </p:nvSpPr>
        <p:spPr>
          <a:xfrm>
            <a:off x="15479622" y="19527133"/>
            <a:ext cx="13951132" cy="1015663"/>
          </a:xfrm>
          <a:prstGeom prst="rect">
            <a:avLst/>
          </a:prstGeom>
          <a:noFill/>
        </p:spPr>
        <p:txBody>
          <a:bodyPr wrap="square" rtlCol="0">
            <a:spAutoFit/>
          </a:bodyPr>
          <a:lstStyle/>
          <a:p>
            <a:r>
              <a:rPr lang="en-US" sz="3000" dirty="0"/>
              <a:t>The next </a:t>
            </a:r>
            <a:r>
              <a:rPr lang="en-US" sz="3000" dirty="0" smtClean="0"/>
              <a:t>stage </a:t>
            </a:r>
            <a:r>
              <a:rPr lang="en-US" sz="3000" dirty="0"/>
              <a:t>is to implement the evaluation framework.</a:t>
            </a:r>
          </a:p>
          <a:p>
            <a:endParaRPr lang="en-GB" sz="3000" dirty="0"/>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48914" y="5908562"/>
            <a:ext cx="10657630" cy="7993223"/>
          </a:xfrm>
          <a:prstGeom prst="rect">
            <a:avLst/>
          </a:prstGeom>
        </p:spPr>
      </p:pic>
      <p:sp>
        <p:nvSpPr>
          <p:cNvPr id="4" name="Rectangle 3"/>
          <p:cNvSpPr/>
          <p:nvPr/>
        </p:nvSpPr>
        <p:spPr>
          <a:xfrm>
            <a:off x="15139988" y="15837296"/>
            <a:ext cx="15135225" cy="1754326"/>
          </a:xfrm>
          <a:prstGeom prst="rect">
            <a:avLst/>
          </a:prstGeom>
        </p:spPr>
        <p:txBody>
          <a:bodyPr>
            <a:spAutoFit/>
          </a:bodyPr>
          <a:lstStyle/>
          <a:p>
            <a:r>
              <a:rPr lang="en-GB" sz="3600" dirty="0" smtClean="0"/>
              <a:t>“</a:t>
            </a:r>
            <a:r>
              <a:rPr lang="en-GB" sz="3600" i="1" dirty="0"/>
              <a:t>Sometimes working in academia you can feel a bit disconnected from the real world, so it’s great to be able to get involved in a project where you can put your skills to practical use</a:t>
            </a:r>
            <a:r>
              <a:rPr lang="en-GB" sz="3600" dirty="0"/>
              <a:t>.</a:t>
            </a:r>
            <a:r>
              <a:rPr lang="en-GB" sz="3600" dirty="0" smtClean="0"/>
              <a:t>” (UCL researcher)</a:t>
            </a:r>
            <a:endParaRPr lang="en-GB" sz="3600" dirty="0"/>
          </a:p>
        </p:txBody>
      </p:sp>
      <p:pic>
        <p:nvPicPr>
          <p:cNvPr id="30" name="Picture 29"/>
          <p:cNvPicPr>
            <a:picLocks noChangeAspect="1"/>
          </p:cNvPicPr>
          <p:nvPr/>
        </p:nvPicPr>
        <p:blipFill>
          <a:blip r:embed="rId4"/>
          <a:stretch>
            <a:fillRect/>
          </a:stretch>
        </p:blipFill>
        <p:spPr>
          <a:xfrm>
            <a:off x="25986495" y="18450081"/>
            <a:ext cx="3499438" cy="2355719"/>
          </a:xfrm>
          <a:prstGeom prst="rect">
            <a:avLst/>
          </a:prstGeom>
        </p:spPr>
      </p:pic>
    </p:spTree>
    <p:extLst>
      <p:ext uri="{BB962C8B-B14F-4D97-AF65-F5344CB8AC3E}">
        <p14:creationId xmlns:p14="http://schemas.microsoft.com/office/powerpoint/2010/main" val="1871537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rot="5400000">
            <a:off x="-1405014" y="1399929"/>
            <a:ext cx="8057183" cy="5247159"/>
          </a:xfrm>
          <a:prstGeom prst="homePlat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5751325" y="3043986"/>
            <a:ext cx="24256944" cy="4801314"/>
          </a:xfrm>
          <a:prstGeom prst="rect">
            <a:avLst/>
          </a:prstGeom>
        </p:spPr>
        <p:txBody>
          <a:bodyPr wrap="square">
            <a:spAutoFit/>
          </a:bodyPr>
          <a:lstStyle/>
          <a:p>
            <a:pPr fontAlgn="base"/>
            <a:r>
              <a:rPr lang="en-GB" sz="3000" dirty="0" smtClean="0"/>
              <a:t>UCL’s </a:t>
            </a:r>
            <a:r>
              <a:rPr lang="en-GB" sz="3000" dirty="0"/>
              <a:t>Public Engagement Unit (PEU) </a:t>
            </a:r>
            <a:r>
              <a:rPr lang="en-GB" sz="3000" dirty="0" smtClean="0"/>
              <a:t>have partnered </a:t>
            </a:r>
            <a:r>
              <a:rPr lang="en-GB" sz="3000" dirty="0"/>
              <a:t>with east London charity Aston-Mansfield to pilot an exciting new </a:t>
            </a:r>
            <a:r>
              <a:rPr lang="en-GB" sz="3000" dirty="0" smtClean="0"/>
              <a:t>project: The Evaluation Exchange. </a:t>
            </a:r>
            <a:r>
              <a:rPr lang="en-GB" sz="3000" dirty="0"/>
              <a:t>The Evaluation Exchange aims to pair the skills of 23 researchers from UCL (ranging from PhD </a:t>
            </a:r>
            <a:r>
              <a:rPr lang="en-GB" sz="3000" dirty="0" smtClean="0"/>
              <a:t>candidates </a:t>
            </a:r>
            <a:r>
              <a:rPr lang="en-GB" sz="3000" dirty="0"/>
              <a:t>to Research Associates) with six Voluntary Community Sector (VCS) groups from Newham for a six month period. We </a:t>
            </a:r>
            <a:r>
              <a:rPr lang="en-GB" sz="3000" dirty="0" smtClean="0"/>
              <a:t>have supported </a:t>
            </a:r>
            <a:r>
              <a:rPr lang="en-GB" sz="3000" dirty="0"/>
              <a:t>these teams to work together to tackle an evaluation challenge — whether it be writing reports, analysing existing data or designing an evaluation strategy</a:t>
            </a:r>
            <a:r>
              <a:rPr lang="en-GB" sz="3000" dirty="0" smtClean="0"/>
              <a:t>.</a:t>
            </a:r>
          </a:p>
          <a:p>
            <a:pPr fontAlgn="base"/>
            <a:endParaRPr lang="en-GB" sz="3000" dirty="0"/>
          </a:p>
          <a:p>
            <a:pPr fontAlgn="base"/>
            <a:r>
              <a:rPr lang="en-GB" sz="3000" dirty="0" smtClean="0"/>
              <a:t>The </a:t>
            </a:r>
            <a:r>
              <a:rPr lang="en-GB" sz="3000" dirty="0"/>
              <a:t>Evaluation Exchange has been funded by UCL’s Innovation and Enterprise’s Knowledge Exchange and Innovation Fund. Its aim is to </a:t>
            </a:r>
            <a:r>
              <a:rPr lang="en-GB" sz="3000" i="1" dirty="0"/>
              <a:t>“connect the know-how to the how-to”</a:t>
            </a:r>
            <a:r>
              <a:rPr lang="en-GB" sz="3000" dirty="0"/>
              <a:t> giving researchers a valuable opportunity to apply and develop their research skills and gain ‘hands-on’ experience of the voluntary sector, and VCS organisations a chance to build capacity for effective evaluations. The ethos of the Evaluation Exchange is connection, collaboration and experimentation– working together, trying new things and seeing what grows from them.</a:t>
            </a:r>
          </a:p>
          <a:p>
            <a:endParaRPr lang="en-GB" sz="3600" dirty="0"/>
          </a:p>
        </p:txBody>
      </p:sp>
      <p:sp>
        <p:nvSpPr>
          <p:cNvPr id="6" name="Rectangle 5"/>
          <p:cNvSpPr/>
          <p:nvPr/>
        </p:nvSpPr>
        <p:spPr>
          <a:xfrm>
            <a:off x="734095" y="2837568"/>
            <a:ext cx="4513063" cy="3416320"/>
          </a:xfrm>
          <a:prstGeom prst="rect">
            <a:avLst/>
          </a:prstGeom>
        </p:spPr>
        <p:txBody>
          <a:bodyPr wrap="square">
            <a:spAutoFit/>
          </a:bodyPr>
          <a:lstStyle/>
          <a:p>
            <a:r>
              <a:rPr lang="en-US" sz="7200" b="1" dirty="0" smtClean="0">
                <a:solidFill>
                  <a:schemeClr val="bg1"/>
                </a:solidFill>
              </a:rPr>
              <a:t>The Evaluation Exchange</a:t>
            </a:r>
            <a:endParaRPr lang="en-US" sz="7200" b="1" dirty="0">
              <a:solidFill>
                <a:schemeClr val="bg1"/>
              </a:solidFill>
            </a:endParaRPr>
          </a:p>
        </p:txBody>
      </p:sp>
      <p:sp>
        <p:nvSpPr>
          <p:cNvPr id="7" name="Rectangle 6"/>
          <p:cNvSpPr/>
          <p:nvPr/>
        </p:nvSpPr>
        <p:spPr>
          <a:xfrm>
            <a:off x="921256" y="10887342"/>
            <a:ext cx="12672827" cy="6740307"/>
          </a:xfrm>
          <a:prstGeom prst="rect">
            <a:avLst/>
          </a:prstGeom>
          <a:solidFill>
            <a:schemeClr val="bg1"/>
          </a:solidFill>
        </p:spPr>
        <p:txBody>
          <a:bodyPr wrap="square">
            <a:spAutoFit/>
          </a:bodyPr>
          <a:lstStyle/>
          <a:p>
            <a:pPr marL="571500" indent="-571500">
              <a:buFont typeface="Arial" panose="020B0604020202020204" pitchFamily="34" charset="0"/>
              <a:buChar char="•"/>
            </a:pPr>
            <a:r>
              <a:rPr lang="en-GB" sz="3000" dirty="0" smtClean="0"/>
              <a:t>We </a:t>
            </a:r>
            <a:r>
              <a:rPr lang="en-GB" sz="3000" dirty="0"/>
              <a:t>created a structure for the programme,  organising three training session during the life of the project, but wanted to allow flexibility for the openness of learning. However, some groups and individuals clearly wanted direction and information, rather than finding their own way to work together. </a:t>
            </a:r>
            <a:r>
              <a:rPr lang="en-GB" sz="3000" dirty="0" smtClean="0"/>
              <a:t>It </a:t>
            </a:r>
            <a:r>
              <a:rPr lang="en-GB" sz="3000" dirty="0"/>
              <a:t>was challenging to work out what support the teams needed from us, particularly if they didn’t ask! </a:t>
            </a:r>
            <a:endParaRPr lang="en-GB" sz="3000" dirty="0" smtClean="0"/>
          </a:p>
          <a:p>
            <a:pPr marL="571500" indent="-571500">
              <a:buFont typeface="Arial" panose="020B0604020202020204" pitchFamily="34" charset="0"/>
              <a:buChar char="•"/>
            </a:pPr>
            <a:r>
              <a:rPr lang="en-GB" sz="3000" dirty="0" smtClean="0"/>
              <a:t>The </a:t>
            </a:r>
            <a:r>
              <a:rPr lang="en-GB" sz="3000" dirty="0"/>
              <a:t>seed grants have been vital for some, useful for others and not taken up by all. This is surprising as we thought they would be useful for all. We wonder if groups have felt they’ve received so much through the project they haven’t been as proactive as they might have been about the grants. </a:t>
            </a:r>
            <a:endParaRPr lang="en-GB" sz="3000" dirty="0" smtClean="0"/>
          </a:p>
          <a:p>
            <a:pPr marL="571500" indent="-571500">
              <a:buFont typeface="Arial" panose="020B0604020202020204" pitchFamily="34" charset="0"/>
              <a:buChar char="•"/>
            </a:pPr>
            <a:r>
              <a:rPr lang="en-GB" sz="3000" dirty="0" smtClean="0"/>
              <a:t>It </a:t>
            </a:r>
            <a:r>
              <a:rPr lang="en-GB" sz="3000" dirty="0"/>
              <a:t>was surprising that so many of the researchers thought they didn’t know anything about evaluation - but then showed that they knew </a:t>
            </a:r>
            <a:r>
              <a:rPr lang="en-GB" sz="3000" dirty="0" smtClean="0"/>
              <a:t>a </a:t>
            </a:r>
            <a:r>
              <a:rPr lang="en-GB" sz="3000" dirty="0"/>
              <a:t>lot. </a:t>
            </a:r>
          </a:p>
          <a:p>
            <a:endParaRPr lang="en-GB" sz="3600" dirty="0"/>
          </a:p>
          <a:p>
            <a:pPr marL="571500" indent="-571500">
              <a:buFont typeface="Arial" panose="020B0604020202020204" pitchFamily="34" charset="0"/>
              <a:buChar char="•"/>
            </a:pPr>
            <a:endParaRPr lang="en-GB" sz="3600" dirty="0"/>
          </a:p>
        </p:txBody>
      </p:sp>
      <p:sp>
        <p:nvSpPr>
          <p:cNvPr id="8" name="Rectangle 7"/>
          <p:cNvSpPr/>
          <p:nvPr/>
        </p:nvSpPr>
        <p:spPr>
          <a:xfrm>
            <a:off x="15769438" y="11034541"/>
            <a:ext cx="13951132" cy="5170646"/>
          </a:xfrm>
          <a:prstGeom prst="rect">
            <a:avLst/>
          </a:prstGeom>
          <a:solidFill>
            <a:schemeClr val="bg1"/>
          </a:solidFill>
        </p:spPr>
        <p:txBody>
          <a:bodyPr wrap="square">
            <a:spAutoFit/>
          </a:bodyPr>
          <a:lstStyle/>
          <a:p>
            <a:pPr marL="571500" indent="-571500">
              <a:buFont typeface="Arial" panose="020B0604020202020204" pitchFamily="34" charset="0"/>
              <a:buChar char="•"/>
            </a:pPr>
            <a:r>
              <a:rPr lang="en-GB" sz="3000" dirty="0" smtClean="0"/>
              <a:t>This has been an enjoyable, exciting project for us. An example of genuine partnership working and one that has clearly benefited the organisations and the researchers involved</a:t>
            </a:r>
          </a:p>
          <a:p>
            <a:pPr marL="571500" indent="-571500">
              <a:buFont typeface="Arial" panose="020B0604020202020204" pitchFamily="34" charset="0"/>
              <a:buChar char="•"/>
            </a:pPr>
            <a:r>
              <a:rPr lang="en-GB" sz="3000" dirty="0" smtClean="0"/>
              <a:t>We feel we have achieved what we initially wanted to – and in some areas the programme has exceeded our expectations. </a:t>
            </a:r>
          </a:p>
          <a:p>
            <a:pPr marL="571500" indent="-571500">
              <a:buFont typeface="Arial" panose="020B0604020202020204" pitchFamily="34" charset="0"/>
              <a:buChar char="•"/>
            </a:pPr>
            <a:r>
              <a:rPr lang="en-GB" sz="3000" dirty="0" smtClean="0"/>
              <a:t>We know that the project has been demanding time-wise for the teams but our sense is that the benefits are such that although the teams are spending more time on it than expected people feel it’s a worthwhile investment</a:t>
            </a:r>
          </a:p>
          <a:p>
            <a:pPr marL="571500" indent="-571500">
              <a:buFont typeface="Arial" panose="020B0604020202020204" pitchFamily="34" charset="0"/>
              <a:buChar char="•"/>
            </a:pPr>
            <a:r>
              <a:rPr lang="en-GB" sz="3000" dirty="0" smtClean="0"/>
              <a:t>It </a:t>
            </a:r>
            <a:r>
              <a:rPr lang="en-GB" sz="3000" dirty="0"/>
              <a:t>has been heavily reflective – partly because it’s the first time. We’ve learned a lot along the way and we really hope we get the chance to put our learning into action to run this programme </a:t>
            </a:r>
            <a:r>
              <a:rPr lang="en-GB" sz="3000" dirty="0" smtClean="0"/>
              <a:t>again</a:t>
            </a:r>
            <a:r>
              <a:rPr lang="en-US" sz="3000" b="1" dirty="0"/>
              <a:t>.</a:t>
            </a:r>
            <a:endParaRPr lang="en-GB" sz="3000" dirty="0"/>
          </a:p>
        </p:txBody>
      </p:sp>
      <p:grpSp>
        <p:nvGrpSpPr>
          <p:cNvPr id="9" name="Group 8"/>
          <p:cNvGrpSpPr/>
          <p:nvPr/>
        </p:nvGrpSpPr>
        <p:grpSpPr>
          <a:xfrm>
            <a:off x="0" y="65008"/>
            <a:ext cx="30490090" cy="2880000"/>
            <a:chOff x="0" y="65008"/>
            <a:chExt cx="30490090" cy="2880000"/>
          </a:xfrm>
        </p:grpSpPr>
        <p:pic>
          <p:nvPicPr>
            <p:cNvPr id="10" name="Picture 9"/>
            <p:cNvPicPr>
              <a:picLocks noChangeAspect="1"/>
            </p:cNvPicPr>
            <p:nvPr/>
          </p:nvPicPr>
          <p:blipFill rotWithShape="1">
            <a:blip r:embed="rId2"/>
            <a:srcRect l="41006"/>
            <a:stretch/>
          </p:blipFill>
          <p:spPr>
            <a:xfrm>
              <a:off x="14724993" y="65008"/>
              <a:ext cx="15765097" cy="2880000"/>
            </a:xfrm>
            <a:prstGeom prst="rect">
              <a:avLst/>
            </a:prstGeom>
          </p:spPr>
        </p:pic>
        <p:pic>
          <p:nvPicPr>
            <p:cNvPr id="11" name="Picture 10"/>
            <p:cNvPicPr>
              <a:picLocks noChangeAspect="1"/>
            </p:cNvPicPr>
            <p:nvPr/>
          </p:nvPicPr>
          <p:blipFill rotWithShape="1">
            <a:blip r:embed="rId2"/>
            <a:srcRect r="44955"/>
            <a:stretch/>
          </p:blipFill>
          <p:spPr>
            <a:xfrm>
              <a:off x="0" y="65008"/>
              <a:ext cx="14710235" cy="2880000"/>
            </a:xfrm>
            <a:prstGeom prst="rect">
              <a:avLst/>
            </a:prstGeom>
          </p:spPr>
        </p:pic>
      </p:grpSp>
      <p:grpSp>
        <p:nvGrpSpPr>
          <p:cNvPr id="12" name="Group 11"/>
          <p:cNvGrpSpPr/>
          <p:nvPr/>
        </p:nvGrpSpPr>
        <p:grpSpPr>
          <a:xfrm>
            <a:off x="396814" y="9562769"/>
            <a:ext cx="13916605" cy="7455231"/>
            <a:chOff x="151944" y="12140226"/>
            <a:chExt cx="13916605" cy="10094207"/>
          </a:xfrm>
        </p:grpSpPr>
        <p:sp>
          <p:nvSpPr>
            <p:cNvPr id="13" name="Rounded Rectangle 12"/>
            <p:cNvSpPr/>
            <p:nvPr/>
          </p:nvSpPr>
          <p:spPr>
            <a:xfrm>
              <a:off x="346840" y="12204445"/>
              <a:ext cx="13526814" cy="10029988"/>
            </a:xfrm>
            <a:prstGeom prst="roundRect">
              <a:avLst/>
            </a:prstGeom>
            <a:noFill/>
            <a:ln w="889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871282" y="13574574"/>
              <a:ext cx="12477932" cy="646331"/>
            </a:xfrm>
            <a:prstGeom prst="rect">
              <a:avLst/>
            </a:prstGeom>
            <a:noFill/>
          </p:spPr>
          <p:txBody>
            <a:bodyPr wrap="square">
              <a:spAutoFit/>
            </a:bodyPr>
            <a:lstStyle/>
            <a:p>
              <a:pPr marL="201825" indent="-201825">
                <a:buFont typeface="Arial" panose="020B0604020202020204" pitchFamily="34" charset="0"/>
                <a:buChar char="•"/>
              </a:pPr>
              <a:endParaRPr lang="en-US" sz="3600" dirty="0"/>
            </a:p>
          </p:txBody>
        </p:sp>
        <p:sp>
          <p:nvSpPr>
            <p:cNvPr id="15" name="Rounded Rectangle 14"/>
            <p:cNvSpPr/>
            <p:nvPr/>
          </p:nvSpPr>
          <p:spPr>
            <a:xfrm>
              <a:off x="151944" y="12140226"/>
              <a:ext cx="13916605" cy="1417302"/>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a:t>Key lessons learnt:</a:t>
              </a:r>
            </a:p>
          </p:txBody>
        </p:sp>
      </p:grpSp>
      <p:grpSp>
        <p:nvGrpSpPr>
          <p:cNvPr id="16" name="Group 15"/>
          <p:cNvGrpSpPr/>
          <p:nvPr/>
        </p:nvGrpSpPr>
        <p:grpSpPr>
          <a:xfrm>
            <a:off x="15300700" y="9572572"/>
            <a:ext cx="14542297" cy="7039028"/>
            <a:chOff x="15529034" y="7655635"/>
            <a:chExt cx="14542297" cy="8687178"/>
          </a:xfrm>
        </p:grpSpPr>
        <p:sp>
          <p:nvSpPr>
            <p:cNvPr id="17" name="Rounded Rectangle 16"/>
            <p:cNvSpPr/>
            <p:nvPr/>
          </p:nvSpPr>
          <p:spPr>
            <a:xfrm>
              <a:off x="15639393" y="7861798"/>
              <a:ext cx="14321580" cy="8481015"/>
            </a:xfrm>
            <a:prstGeom prst="roundRect">
              <a:avLst/>
            </a:prstGeom>
            <a:noFill/>
            <a:ln w="889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7"/>
            <p:cNvSpPr/>
            <p:nvPr/>
          </p:nvSpPr>
          <p:spPr>
            <a:xfrm>
              <a:off x="15529034" y="7655635"/>
              <a:ext cx="14542297" cy="1322378"/>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smtClean="0"/>
                <a:t>Key impacts</a:t>
              </a:r>
              <a:endParaRPr lang="en-US" sz="5400" b="1" dirty="0"/>
            </a:p>
          </p:txBody>
        </p:sp>
      </p:grpSp>
      <p:grpSp>
        <p:nvGrpSpPr>
          <p:cNvPr id="19" name="Group 18"/>
          <p:cNvGrpSpPr/>
          <p:nvPr/>
        </p:nvGrpSpPr>
        <p:grpSpPr>
          <a:xfrm>
            <a:off x="396814" y="17905452"/>
            <a:ext cx="13522386" cy="2423769"/>
            <a:chOff x="15544800" y="14951328"/>
            <a:chExt cx="14526531" cy="3115412"/>
          </a:xfrm>
        </p:grpSpPr>
        <p:sp>
          <p:nvSpPr>
            <p:cNvPr id="20" name="TextBox 19"/>
            <p:cNvSpPr txBox="1"/>
            <p:nvPr/>
          </p:nvSpPr>
          <p:spPr>
            <a:xfrm>
              <a:off x="15639393" y="16002459"/>
              <a:ext cx="14086694" cy="646331"/>
            </a:xfrm>
            <a:prstGeom prst="rect">
              <a:avLst/>
            </a:prstGeom>
            <a:noFill/>
          </p:spPr>
          <p:txBody>
            <a:bodyPr wrap="square" rtlCol="0">
              <a:spAutoFit/>
            </a:bodyPr>
            <a:lstStyle/>
            <a:p>
              <a:endParaRPr lang="en-GB" sz="3600" dirty="0"/>
            </a:p>
          </p:txBody>
        </p:sp>
        <p:sp>
          <p:nvSpPr>
            <p:cNvPr id="21" name="Rounded Rectangle 20"/>
            <p:cNvSpPr/>
            <p:nvPr/>
          </p:nvSpPr>
          <p:spPr>
            <a:xfrm>
              <a:off x="15639393" y="15078550"/>
              <a:ext cx="14321580" cy="2988190"/>
            </a:xfrm>
            <a:prstGeom prst="roundRect">
              <a:avLst/>
            </a:prstGeom>
            <a:noFill/>
            <a:ln w="889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15544800" y="14951328"/>
              <a:ext cx="14526531" cy="1112697"/>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smtClean="0"/>
                <a:t>Next steps</a:t>
              </a:r>
              <a:endParaRPr lang="en-US" sz="5400" b="1" dirty="0"/>
            </a:p>
          </p:txBody>
        </p:sp>
      </p:grpSp>
      <p:sp>
        <p:nvSpPr>
          <p:cNvPr id="24" name="TextBox 23"/>
          <p:cNvSpPr txBox="1"/>
          <p:nvPr/>
        </p:nvSpPr>
        <p:spPr>
          <a:xfrm>
            <a:off x="829464" y="19072592"/>
            <a:ext cx="12764619" cy="1477328"/>
          </a:xfrm>
          <a:prstGeom prst="rect">
            <a:avLst/>
          </a:prstGeom>
          <a:noFill/>
        </p:spPr>
        <p:txBody>
          <a:bodyPr wrap="square" rtlCol="0">
            <a:spAutoFit/>
          </a:bodyPr>
          <a:lstStyle/>
          <a:p>
            <a:r>
              <a:rPr lang="en-US" sz="3000" dirty="0" smtClean="0"/>
              <a:t>We would like to run the Evaluation Exchange again, and are looking into ways of doing this. </a:t>
            </a:r>
            <a:endParaRPr lang="en-US" sz="3000" dirty="0"/>
          </a:p>
          <a:p>
            <a:endParaRPr lang="en-GB" sz="3000" dirty="0"/>
          </a:p>
        </p:txBody>
      </p:sp>
      <p:pic>
        <p:nvPicPr>
          <p:cNvPr id="25" name="Picture 24"/>
          <p:cNvPicPr>
            <a:picLocks noChangeAspect="1"/>
          </p:cNvPicPr>
          <p:nvPr/>
        </p:nvPicPr>
        <p:blipFill>
          <a:blip r:embed="rId3"/>
          <a:stretch>
            <a:fillRect/>
          </a:stretch>
        </p:blipFill>
        <p:spPr>
          <a:xfrm>
            <a:off x="25149635" y="18338287"/>
            <a:ext cx="3499438" cy="2355719"/>
          </a:xfrm>
          <a:prstGeom prst="rect">
            <a:avLst/>
          </a:prstGeom>
        </p:spPr>
      </p:pic>
    </p:spTree>
    <p:extLst>
      <p:ext uri="{BB962C8B-B14F-4D97-AF65-F5344CB8AC3E}">
        <p14:creationId xmlns:p14="http://schemas.microsoft.com/office/powerpoint/2010/main" val="27786949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rot="5400000">
            <a:off x="-1164862" y="1023272"/>
            <a:ext cx="7247467" cy="4947259"/>
          </a:xfrm>
          <a:prstGeom prst="homePlate">
            <a:avLst/>
          </a:prstGeom>
          <a:solidFill>
            <a:srgbClr val="00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5462329" y="3095653"/>
            <a:ext cx="24052472" cy="2689967"/>
          </a:xfrm>
          <a:prstGeom prst="rect">
            <a:avLst/>
          </a:prstGeom>
        </p:spPr>
        <p:txBody>
          <a:bodyPr wrap="square">
            <a:spAutoFit/>
          </a:bodyPr>
          <a:lstStyle/>
          <a:p>
            <a:r>
              <a:rPr lang="en-GB" sz="3000" dirty="0">
                <a:solidFill>
                  <a:srgbClr val="000000"/>
                </a:solidFill>
              </a:rPr>
              <a:t>Modern </a:t>
            </a:r>
            <a:r>
              <a:rPr lang="en-GB" sz="3000" dirty="0" err="1">
                <a:solidFill>
                  <a:srgbClr val="000000"/>
                </a:solidFill>
              </a:rPr>
              <a:t>Arnis</a:t>
            </a:r>
            <a:r>
              <a:rPr lang="en-GB" sz="3000" dirty="0">
                <a:solidFill>
                  <a:srgbClr val="000000"/>
                </a:solidFill>
              </a:rPr>
              <a:t> London is a community interest company that teaches Filipino martial arts to children and adults in Newham, </a:t>
            </a:r>
            <a:r>
              <a:rPr lang="en-GB" sz="3000" dirty="0" smtClean="0">
                <a:solidFill>
                  <a:srgbClr val="000000"/>
                </a:solidFill>
              </a:rPr>
              <a:t>offering funding </a:t>
            </a:r>
            <a:r>
              <a:rPr lang="en-GB" sz="3000" dirty="0">
                <a:solidFill>
                  <a:srgbClr val="000000"/>
                </a:solidFill>
              </a:rPr>
              <a:t>available for children who cannot otherwise afford to learn this sport. </a:t>
            </a:r>
            <a:r>
              <a:rPr lang="en-GB" sz="3000" dirty="0" smtClean="0">
                <a:solidFill>
                  <a:srgbClr val="000000"/>
                </a:solidFill>
              </a:rPr>
              <a:t>The UCL researchers were </a:t>
            </a:r>
            <a:r>
              <a:rPr lang="en-GB" sz="3000" dirty="0"/>
              <a:t>Helen </a:t>
            </a:r>
            <a:r>
              <a:rPr lang="en-GB" sz="3000" dirty="0" smtClean="0"/>
              <a:t>Macintyre (PhD candidate in the Institute of Education)</a:t>
            </a:r>
            <a:r>
              <a:rPr lang="en-GB" sz="3000" dirty="0" smtClean="0">
                <a:solidFill>
                  <a:srgbClr val="000000"/>
                </a:solidFill>
              </a:rPr>
              <a:t>, </a:t>
            </a:r>
            <a:r>
              <a:rPr lang="en-GB" sz="3000" dirty="0" smtClean="0"/>
              <a:t>Joe </a:t>
            </a:r>
            <a:r>
              <a:rPr lang="en-GB" sz="3000" dirty="0" err="1" smtClean="0"/>
              <a:t>Thorogood</a:t>
            </a:r>
            <a:r>
              <a:rPr lang="en-GB" sz="3000" dirty="0" smtClean="0"/>
              <a:t> (PhD </a:t>
            </a:r>
            <a:r>
              <a:rPr lang="en-GB" sz="3000" dirty="0"/>
              <a:t>candidate </a:t>
            </a:r>
            <a:r>
              <a:rPr lang="en-GB" sz="3000" dirty="0" smtClean="0"/>
              <a:t>in Geography)</a:t>
            </a:r>
            <a:r>
              <a:rPr lang="en-GB" sz="3000" dirty="0" smtClean="0">
                <a:solidFill>
                  <a:srgbClr val="000000"/>
                </a:solidFill>
              </a:rPr>
              <a:t>, </a:t>
            </a:r>
            <a:r>
              <a:rPr lang="en-GB" sz="3000" dirty="0" err="1"/>
              <a:t>Eseelle</a:t>
            </a:r>
            <a:r>
              <a:rPr lang="en-GB" sz="3000" dirty="0"/>
              <a:t> </a:t>
            </a:r>
            <a:r>
              <a:rPr lang="en-GB" sz="3000" dirty="0" err="1" smtClean="0"/>
              <a:t>Hendow</a:t>
            </a:r>
            <a:r>
              <a:rPr lang="en-GB" sz="3000" dirty="0" smtClean="0"/>
              <a:t> (PhD </a:t>
            </a:r>
            <a:r>
              <a:rPr lang="en-GB" sz="3000" dirty="0"/>
              <a:t>candidate</a:t>
            </a:r>
            <a:r>
              <a:rPr lang="en-GB" sz="3000" dirty="0" smtClean="0"/>
              <a:t> in the Division of Medicine)</a:t>
            </a:r>
            <a:r>
              <a:rPr lang="en-GB" sz="3000" dirty="0" smtClean="0">
                <a:solidFill>
                  <a:srgbClr val="000000"/>
                </a:solidFill>
              </a:rPr>
              <a:t>. The </a:t>
            </a:r>
            <a:r>
              <a:rPr lang="en-GB" sz="3000" dirty="0" smtClean="0"/>
              <a:t>team’s </a:t>
            </a:r>
            <a:r>
              <a:rPr lang="en-GB" sz="3000" dirty="0"/>
              <a:t>role </a:t>
            </a:r>
            <a:r>
              <a:rPr lang="en-GB" sz="3000" dirty="0" smtClean="0"/>
              <a:t>was to </a:t>
            </a:r>
            <a:r>
              <a:rPr lang="en-GB" sz="3000" dirty="0"/>
              <a:t>come up </a:t>
            </a:r>
            <a:r>
              <a:rPr lang="en-GB" sz="3000" dirty="0" smtClean="0"/>
              <a:t>with a </a:t>
            </a:r>
            <a:r>
              <a:rPr lang="en-GB" sz="3000" dirty="0"/>
              <a:t>framework and tools for evaluating the children’s </a:t>
            </a:r>
            <a:r>
              <a:rPr lang="en-GB" sz="3000" dirty="0" smtClean="0"/>
              <a:t>classes.</a:t>
            </a:r>
            <a:endParaRPr lang="en-GB" sz="3000" dirty="0"/>
          </a:p>
          <a:p>
            <a:endParaRPr lang="en-GB" b="0" i="0" u="none" strike="noStrike" dirty="0">
              <a:solidFill>
                <a:srgbClr val="000000"/>
              </a:solidFill>
              <a:effectLst/>
              <a:latin typeface="Times New Roman" panose="02020603050405020304" pitchFamily="18" charset="0"/>
            </a:endParaRPr>
          </a:p>
        </p:txBody>
      </p:sp>
      <p:sp>
        <p:nvSpPr>
          <p:cNvPr id="5" name="Rectangle 4"/>
          <p:cNvSpPr/>
          <p:nvPr/>
        </p:nvSpPr>
        <p:spPr>
          <a:xfrm>
            <a:off x="15599881" y="11353202"/>
            <a:ext cx="14890209" cy="2400657"/>
          </a:xfrm>
          <a:prstGeom prst="rect">
            <a:avLst/>
          </a:prstGeom>
        </p:spPr>
        <p:txBody>
          <a:bodyPr wrap="square">
            <a:spAutoFit/>
          </a:bodyPr>
          <a:lstStyle/>
          <a:p>
            <a:r>
              <a:rPr lang="en-GB" sz="3000" dirty="0" smtClean="0"/>
              <a:t>“</a:t>
            </a:r>
            <a:r>
              <a:rPr lang="en-GB" sz="3000" i="1" dirty="0" smtClean="0"/>
              <a:t>Evaluation Exchange </a:t>
            </a:r>
            <a:r>
              <a:rPr lang="en-GB" sz="3000" i="1" dirty="0"/>
              <a:t>has given me experience of directly working with a VSO in a way that is meaningful – I think – for that organization and should make a real different to </a:t>
            </a:r>
            <a:r>
              <a:rPr lang="en-GB" sz="3000" i="1" dirty="0" smtClean="0"/>
              <a:t>[their] fundraising </a:t>
            </a:r>
            <a:r>
              <a:rPr lang="en-GB" sz="3000" i="1" dirty="0"/>
              <a:t>activity. It’s made me wonder if a similar approach can be used for engaging schools in research and with </a:t>
            </a:r>
            <a:r>
              <a:rPr lang="en-GB" sz="3000" i="1" dirty="0" smtClean="0"/>
              <a:t>researchers</a:t>
            </a:r>
            <a:r>
              <a:rPr lang="en-GB" sz="3000" dirty="0" smtClean="0"/>
              <a:t>” (UCL Researcher)</a:t>
            </a:r>
            <a:endParaRPr lang="en-GB" sz="3000" dirty="0"/>
          </a:p>
          <a:p>
            <a:endParaRPr lang="en-GB" sz="3000" dirty="0"/>
          </a:p>
        </p:txBody>
      </p:sp>
      <p:sp>
        <p:nvSpPr>
          <p:cNvPr id="6" name="Rectangle 5"/>
          <p:cNvSpPr/>
          <p:nvPr/>
        </p:nvSpPr>
        <p:spPr>
          <a:xfrm>
            <a:off x="289654" y="3043482"/>
            <a:ext cx="4642847" cy="2554545"/>
          </a:xfrm>
          <a:prstGeom prst="rect">
            <a:avLst/>
          </a:prstGeom>
        </p:spPr>
        <p:txBody>
          <a:bodyPr wrap="square">
            <a:spAutoFit/>
          </a:bodyPr>
          <a:lstStyle/>
          <a:p>
            <a:pPr algn="ctr"/>
            <a:r>
              <a:rPr lang="en-US" sz="8000" b="1" dirty="0" smtClean="0">
                <a:solidFill>
                  <a:schemeClr val="bg1"/>
                </a:solidFill>
              </a:rPr>
              <a:t>Modern </a:t>
            </a:r>
            <a:r>
              <a:rPr lang="en-US" sz="8000" b="1" dirty="0" err="1" smtClean="0">
                <a:solidFill>
                  <a:schemeClr val="bg1"/>
                </a:solidFill>
              </a:rPr>
              <a:t>Arnis</a:t>
            </a:r>
            <a:endParaRPr lang="en-US" sz="8000" b="1" dirty="0">
              <a:solidFill>
                <a:schemeClr val="bg1"/>
              </a:solidFill>
            </a:endParaRPr>
          </a:p>
        </p:txBody>
      </p:sp>
      <p:sp>
        <p:nvSpPr>
          <p:cNvPr id="7" name="Rectangle 6"/>
          <p:cNvSpPr/>
          <p:nvPr/>
        </p:nvSpPr>
        <p:spPr>
          <a:xfrm>
            <a:off x="728574" y="9032897"/>
            <a:ext cx="13584370" cy="6186309"/>
          </a:xfrm>
          <a:prstGeom prst="rect">
            <a:avLst/>
          </a:prstGeom>
          <a:solidFill>
            <a:schemeClr val="bg1"/>
          </a:solidFill>
        </p:spPr>
        <p:txBody>
          <a:bodyPr wrap="square">
            <a:spAutoFit/>
          </a:bodyPr>
          <a:lstStyle/>
          <a:p>
            <a:pPr marL="571500" indent="-571500">
              <a:buFont typeface="Arial" panose="020B0604020202020204" pitchFamily="34" charset="0"/>
              <a:buChar char="•"/>
            </a:pPr>
            <a:r>
              <a:rPr lang="en-GB" sz="3000" dirty="0" smtClean="0"/>
              <a:t>There is a need to be realistic </a:t>
            </a:r>
            <a:r>
              <a:rPr lang="en-GB" sz="3000" dirty="0"/>
              <a:t>with what </a:t>
            </a:r>
            <a:r>
              <a:rPr lang="en-GB" sz="3000" dirty="0" smtClean="0"/>
              <a:t>can achieved during the length of the programme. </a:t>
            </a:r>
            <a:r>
              <a:rPr lang="en-GB" sz="3000" dirty="0"/>
              <a:t>The </a:t>
            </a:r>
            <a:r>
              <a:rPr lang="en-GB" sz="3000" dirty="0" smtClean="0"/>
              <a:t>6 months goes </a:t>
            </a:r>
            <a:r>
              <a:rPr lang="en-GB" sz="3000" dirty="0"/>
              <a:t>by </a:t>
            </a:r>
            <a:r>
              <a:rPr lang="en-GB" sz="3000" dirty="0" smtClean="0"/>
              <a:t>fast, particularly if there are a few hurdles along the way, so it’s </a:t>
            </a:r>
            <a:r>
              <a:rPr lang="en-GB" sz="3000" dirty="0"/>
              <a:t>important to stay </a:t>
            </a:r>
            <a:r>
              <a:rPr lang="en-GB" sz="3000" dirty="0" smtClean="0"/>
              <a:t>focused and think about what you need to achieve. </a:t>
            </a:r>
          </a:p>
          <a:p>
            <a:pPr marL="571500" indent="-571500">
              <a:buFont typeface="Arial" panose="020B0604020202020204" pitchFamily="34" charset="0"/>
              <a:buChar char="•"/>
            </a:pPr>
            <a:r>
              <a:rPr lang="en-GB" sz="3000" dirty="0" smtClean="0"/>
              <a:t>In terms of developing evaluation tools: Keep </a:t>
            </a:r>
            <a:r>
              <a:rPr lang="en-GB" sz="3000" dirty="0"/>
              <a:t>it simple. Look for simple tools that can be used again without too much effort. This will </a:t>
            </a:r>
            <a:r>
              <a:rPr lang="en-GB" sz="3000" dirty="0" smtClean="0"/>
              <a:t>make </a:t>
            </a:r>
            <a:r>
              <a:rPr lang="en-GB" sz="3000" dirty="0"/>
              <a:t>it sustainable in the long </a:t>
            </a:r>
            <a:r>
              <a:rPr lang="en-GB" sz="3000" dirty="0" smtClean="0"/>
              <a:t>term.</a:t>
            </a:r>
          </a:p>
          <a:p>
            <a:pPr marL="571500" indent="-571500">
              <a:buFont typeface="Arial" panose="020B0604020202020204" pitchFamily="34" charset="0"/>
              <a:buChar char="•"/>
            </a:pPr>
            <a:r>
              <a:rPr lang="en-GB" sz="3000" dirty="0"/>
              <a:t>A</a:t>
            </a:r>
            <a:r>
              <a:rPr lang="en-GB" sz="3000" dirty="0" smtClean="0"/>
              <a:t>s </a:t>
            </a:r>
            <a:r>
              <a:rPr lang="en-GB" sz="3000" dirty="0"/>
              <a:t>with any group project, </a:t>
            </a:r>
            <a:r>
              <a:rPr lang="en-GB" sz="3000" dirty="0" smtClean="0"/>
              <a:t>there is a need to understand other peoples commitments, outside of the project, </a:t>
            </a:r>
            <a:r>
              <a:rPr lang="en-GB" sz="3000" dirty="0"/>
              <a:t>and it is important to know not everything is within one’s control</a:t>
            </a:r>
            <a:r>
              <a:rPr lang="en-GB" sz="3000" dirty="0" smtClean="0"/>
              <a:t>.</a:t>
            </a:r>
          </a:p>
          <a:p>
            <a:pPr marL="571500" indent="-571500">
              <a:buFont typeface="Arial" panose="020B0604020202020204" pitchFamily="34" charset="0"/>
              <a:buChar char="•"/>
            </a:pPr>
            <a:r>
              <a:rPr lang="en-GB" sz="3000" dirty="0" smtClean="0"/>
              <a:t>The Evaluation Exchange was a highly reflective programme, as it was a pilot, but this reflective approach did not suit all the researchers involved.  </a:t>
            </a:r>
            <a:endParaRPr lang="en-GB" sz="3000" dirty="0"/>
          </a:p>
          <a:p>
            <a:endParaRPr lang="en-GB" sz="3600" dirty="0"/>
          </a:p>
        </p:txBody>
      </p:sp>
      <p:sp>
        <p:nvSpPr>
          <p:cNvPr id="8" name="Rectangle 7"/>
          <p:cNvSpPr/>
          <p:nvPr/>
        </p:nvSpPr>
        <p:spPr>
          <a:xfrm>
            <a:off x="930867" y="16847368"/>
            <a:ext cx="13951132" cy="4339650"/>
          </a:xfrm>
          <a:prstGeom prst="rect">
            <a:avLst/>
          </a:prstGeom>
          <a:solidFill>
            <a:schemeClr val="bg1"/>
          </a:solidFill>
        </p:spPr>
        <p:txBody>
          <a:bodyPr wrap="square">
            <a:spAutoFit/>
          </a:bodyPr>
          <a:lstStyle/>
          <a:p>
            <a:pPr marL="571500" indent="-571500">
              <a:buFont typeface="Arial" panose="020B0604020202020204" pitchFamily="34" charset="0"/>
              <a:buChar char="•"/>
            </a:pPr>
            <a:r>
              <a:rPr lang="en-GB" sz="3000" dirty="0" smtClean="0"/>
              <a:t>The team created some evaluation tools </a:t>
            </a:r>
            <a:r>
              <a:rPr lang="en-GB" sz="3000" dirty="0"/>
              <a:t>that mean that the children who attend the </a:t>
            </a:r>
            <a:r>
              <a:rPr lang="en-GB" sz="3000" dirty="0" smtClean="0"/>
              <a:t>classes </a:t>
            </a:r>
            <a:r>
              <a:rPr lang="en-GB" sz="3000" dirty="0"/>
              <a:t>can participate in evaluating it. There are three tools in total: one that is completed by the session lead, one by the children and one by the parents. These tools make it nice and easy to </a:t>
            </a:r>
            <a:r>
              <a:rPr lang="en-GB" sz="3000" dirty="0" smtClean="0"/>
              <a:t>evaluate.</a:t>
            </a:r>
          </a:p>
          <a:p>
            <a:pPr marL="571500" indent="-571500">
              <a:buFont typeface="Arial" panose="020B0604020202020204" pitchFamily="34" charset="0"/>
              <a:buChar char="•"/>
            </a:pPr>
            <a:r>
              <a:rPr lang="en-GB" sz="3000" dirty="0" smtClean="0"/>
              <a:t>Through the process of developing the tools some useful feedback was collected which has </a:t>
            </a:r>
            <a:r>
              <a:rPr lang="en-GB" sz="3000" dirty="0"/>
              <a:t>now been used in funding </a:t>
            </a:r>
            <a:r>
              <a:rPr lang="en-GB" sz="3000" dirty="0" smtClean="0"/>
              <a:t>applications for Modern </a:t>
            </a:r>
            <a:r>
              <a:rPr lang="en-GB" sz="3000" dirty="0" err="1" smtClean="0"/>
              <a:t>Arnis</a:t>
            </a:r>
            <a:r>
              <a:rPr lang="en-GB" sz="3000" dirty="0" smtClean="0"/>
              <a:t>. They now </a:t>
            </a:r>
            <a:r>
              <a:rPr lang="en-GB" sz="3000" dirty="0"/>
              <a:t>have reliable data than can be used for a variety of things in the future, not just funding </a:t>
            </a:r>
            <a:r>
              <a:rPr lang="en-GB" sz="3000" dirty="0" smtClean="0"/>
              <a:t>applications</a:t>
            </a:r>
            <a:endParaRPr lang="en-GB" sz="3000" dirty="0"/>
          </a:p>
          <a:p>
            <a:endParaRPr lang="en-GB" sz="3600" b="1" dirty="0" smtClean="0"/>
          </a:p>
        </p:txBody>
      </p:sp>
      <p:sp>
        <p:nvSpPr>
          <p:cNvPr id="3" name="Rectangle 2"/>
          <p:cNvSpPr/>
          <p:nvPr/>
        </p:nvSpPr>
        <p:spPr>
          <a:xfrm>
            <a:off x="16279149" y="18222646"/>
            <a:ext cx="7811406" cy="1938992"/>
          </a:xfrm>
          <a:prstGeom prst="rect">
            <a:avLst/>
          </a:prstGeom>
        </p:spPr>
        <p:txBody>
          <a:bodyPr wrap="square">
            <a:spAutoFit/>
          </a:bodyPr>
          <a:lstStyle/>
          <a:p>
            <a:r>
              <a:rPr lang="en-GB" sz="3000" i="1" dirty="0" smtClean="0">
                <a:solidFill>
                  <a:srgbClr val="000000"/>
                </a:solidFill>
              </a:rPr>
              <a:t>“It </a:t>
            </a:r>
            <a:r>
              <a:rPr lang="en-GB" sz="3000" i="1" dirty="0">
                <a:solidFill>
                  <a:srgbClr val="000000"/>
                </a:solidFill>
              </a:rPr>
              <a:t>has been amazing: great researchers, very efficient and focused group. It has helped me to reflect more on what I am </a:t>
            </a:r>
            <a:r>
              <a:rPr lang="en-GB" sz="3000" i="1" dirty="0" smtClean="0">
                <a:solidFill>
                  <a:srgbClr val="000000"/>
                </a:solidFill>
              </a:rPr>
              <a:t>doing”</a:t>
            </a:r>
            <a:r>
              <a:rPr lang="en-GB" sz="3000" dirty="0" smtClean="0">
                <a:solidFill>
                  <a:srgbClr val="000000"/>
                </a:solidFill>
              </a:rPr>
              <a:t>. (Modern </a:t>
            </a:r>
            <a:r>
              <a:rPr lang="en-GB" sz="3000" dirty="0" err="1" smtClean="0">
                <a:solidFill>
                  <a:srgbClr val="000000"/>
                </a:solidFill>
              </a:rPr>
              <a:t>Arnis</a:t>
            </a:r>
            <a:r>
              <a:rPr lang="en-GB" sz="3000" dirty="0" smtClean="0">
                <a:solidFill>
                  <a:srgbClr val="000000"/>
                </a:solidFill>
              </a:rPr>
              <a:t>)</a:t>
            </a:r>
            <a:endParaRPr lang="en-GB" sz="3000" b="0" i="0" u="none" strike="noStrike" dirty="0">
              <a:solidFill>
                <a:srgbClr val="000000"/>
              </a:solidFill>
              <a:effectLst/>
            </a:endParaRPr>
          </a:p>
        </p:txBody>
      </p:sp>
      <p:grpSp>
        <p:nvGrpSpPr>
          <p:cNvPr id="9" name="Group 8"/>
          <p:cNvGrpSpPr/>
          <p:nvPr/>
        </p:nvGrpSpPr>
        <p:grpSpPr>
          <a:xfrm>
            <a:off x="0" y="65008"/>
            <a:ext cx="30490090" cy="2880000"/>
            <a:chOff x="0" y="65008"/>
            <a:chExt cx="30490090" cy="2880000"/>
          </a:xfrm>
        </p:grpSpPr>
        <p:pic>
          <p:nvPicPr>
            <p:cNvPr id="10" name="Picture 9"/>
            <p:cNvPicPr>
              <a:picLocks noChangeAspect="1"/>
            </p:cNvPicPr>
            <p:nvPr/>
          </p:nvPicPr>
          <p:blipFill rotWithShape="1">
            <a:blip r:embed="rId2"/>
            <a:srcRect l="41006"/>
            <a:stretch/>
          </p:blipFill>
          <p:spPr>
            <a:xfrm>
              <a:off x="14724993" y="65008"/>
              <a:ext cx="15765097" cy="2880000"/>
            </a:xfrm>
            <a:prstGeom prst="rect">
              <a:avLst/>
            </a:prstGeom>
          </p:spPr>
        </p:pic>
        <p:pic>
          <p:nvPicPr>
            <p:cNvPr id="11" name="Picture 10"/>
            <p:cNvPicPr>
              <a:picLocks noChangeAspect="1"/>
            </p:cNvPicPr>
            <p:nvPr/>
          </p:nvPicPr>
          <p:blipFill rotWithShape="1">
            <a:blip r:embed="rId2"/>
            <a:srcRect r="44955"/>
            <a:stretch/>
          </p:blipFill>
          <p:spPr>
            <a:xfrm>
              <a:off x="0" y="65008"/>
              <a:ext cx="14710235" cy="2880000"/>
            </a:xfrm>
            <a:prstGeom prst="rect">
              <a:avLst/>
            </a:prstGeom>
          </p:spPr>
        </p:pic>
      </p:grpSp>
      <p:grpSp>
        <p:nvGrpSpPr>
          <p:cNvPr id="12" name="Group 11"/>
          <p:cNvGrpSpPr/>
          <p:nvPr/>
        </p:nvGrpSpPr>
        <p:grpSpPr>
          <a:xfrm>
            <a:off x="516150" y="7667242"/>
            <a:ext cx="14503063" cy="7303983"/>
            <a:chOff x="151946" y="12073187"/>
            <a:chExt cx="13306063" cy="9047032"/>
          </a:xfrm>
        </p:grpSpPr>
        <p:sp>
          <p:nvSpPr>
            <p:cNvPr id="13" name="Rounded Rectangle 12"/>
            <p:cNvSpPr/>
            <p:nvPr/>
          </p:nvSpPr>
          <p:spPr>
            <a:xfrm>
              <a:off x="346840" y="12204445"/>
              <a:ext cx="13002373" cy="8915774"/>
            </a:xfrm>
            <a:prstGeom prst="roundRect">
              <a:avLst/>
            </a:prstGeom>
            <a:noFill/>
            <a:ln w="88900">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871282" y="13574574"/>
              <a:ext cx="12477932" cy="646331"/>
            </a:xfrm>
            <a:prstGeom prst="rect">
              <a:avLst/>
            </a:prstGeom>
            <a:noFill/>
          </p:spPr>
          <p:txBody>
            <a:bodyPr wrap="square">
              <a:spAutoFit/>
            </a:bodyPr>
            <a:lstStyle/>
            <a:p>
              <a:pPr marL="201825" indent="-201825">
                <a:buFont typeface="Arial" panose="020B0604020202020204" pitchFamily="34" charset="0"/>
                <a:buChar char="•"/>
              </a:pPr>
              <a:endParaRPr lang="en-US" sz="3600" dirty="0"/>
            </a:p>
          </p:txBody>
        </p:sp>
        <p:sp>
          <p:nvSpPr>
            <p:cNvPr id="15" name="Rounded Rectangle 14"/>
            <p:cNvSpPr/>
            <p:nvPr/>
          </p:nvSpPr>
          <p:spPr>
            <a:xfrm>
              <a:off x="151946" y="12073187"/>
              <a:ext cx="13306063" cy="1321669"/>
            </a:xfrm>
            <a:prstGeom prst="roundRect">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a:t>Key lessons learnt:</a:t>
              </a:r>
            </a:p>
          </p:txBody>
        </p:sp>
      </p:grpSp>
      <p:grpSp>
        <p:nvGrpSpPr>
          <p:cNvPr id="16" name="Group 15"/>
          <p:cNvGrpSpPr/>
          <p:nvPr/>
        </p:nvGrpSpPr>
        <p:grpSpPr>
          <a:xfrm>
            <a:off x="450060" y="15517832"/>
            <a:ext cx="14542297" cy="5248906"/>
            <a:chOff x="15529034" y="7655635"/>
            <a:chExt cx="14542297" cy="6732924"/>
          </a:xfrm>
        </p:grpSpPr>
        <p:sp>
          <p:nvSpPr>
            <p:cNvPr id="17" name="Rounded Rectangle 16"/>
            <p:cNvSpPr/>
            <p:nvPr/>
          </p:nvSpPr>
          <p:spPr>
            <a:xfrm>
              <a:off x="15639393" y="7861798"/>
              <a:ext cx="14321580" cy="6526761"/>
            </a:xfrm>
            <a:prstGeom prst="roundRect">
              <a:avLst/>
            </a:prstGeom>
            <a:noFill/>
            <a:ln w="88900">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7"/>
            <p:cNvSpPr/>
            <p:nvPr/>
          </p:nvSpPr>
          <p:spPr>
            <a:xfrm>
              <a:off x="15529034" y="7655635"/>
              <a:ext cx="14542297" cy="1322378"/>
            </a:xfrm>
            <a:prstGeom prst="roundRect">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smtClean="0"/>
                <a:t>Key impacts</a:t>
              </a:r>
              <a:endParaRPr lang="en-US" sz="5400" b="1" dirty="0"/>
            </a:p>
          </p:txBody>
        </p:sp>
      </p:grpSp>
      <p:grpSp>
        <p:nvGrpSpPr>
          <p:cNvPr id="19" name="Group 18"/>
          <p:cNvGrpSpPr/>
          <p:nvPr/>
        </p:nvGrpSpPr>
        <p:grpSpPr>
          <a:xfrm>
            <a:off x="15682232" y="14359001"/>
            <a:ext cx="14526531" cy="3259668"/>
            <a:chOff x="15544800" y="14951328"/>
            <a:chExt cx="14526531" cy="2773523"/>
          </a:xfrm>
        </p:grpSpPr>
        <p:sp>
          <p:nvSpPr>
            <p:cNvPr id="20" name="TextBox 19"/>
            <p:cNvSpPr txBox="1"/>
            <p:nvPr/>
          </p:nvSpPr>
          <p:spPr>
            <a:xfrm>
              <a:off x="15639393" y="16002459"/>
              <a:ext cx="14086694" cy="646331"/>
            </a:xfrm>
            <a:prstGeom prst="rect">
              <a:avLst/>
            </a:prstGeom>
            <a:noFill/>
          </p:spPr>
          <p:txBody>
            <a:bodyPr wrap="square" rtlCol="0">
              <a:spAutoFit/>
            </a:bodyPr>
            <a:lstStyle/>
            <a:p>
              <a:endParaRPr lang="en-GB" sz="3600" dirty="0"/>
            </a:p>
          </p:txBody>
        </p:sp>
        <p:sp>
          <p:nvSpPr>
            <p:cNvPr id="21" name="Rounded Rectangle 20"/>
            <p:cNvSpPr/>
            <p:nvPr/>
          </p:nvSpPr>
          <p:spPr>
            <a:xfrm>
              <a:off x="15639393" y="15078551"/>
              <a:ext cx="14321580" cy="2646300"/>
            </a:xfrm>
            <a:prstGeom prst="roundRect">
              <a:avLst/>
            </a:prstGeom>
            <a:noFill/>
            <a:ln w="88900">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15544800" y="14951328"/>
              <a:ext cx="14526531" cy="908974"/>
            </a:xfrm>
            <a:prstGeom prst="roundRect">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smtClean="0"/>
                <a:t>Next steps</a:t>
              </a:r>
              <a:endParaRPr lang="en-US" sz="5400" b="1" dirty="0"/>
            </a:p>
          </p:txBody>
        </p:sp>
      </p:grpSp>
      <p:sp>
        <p:nvSpPr>
          <p:cNvPr id="23" name="Rectangle 22"/>
          <p:cNvSpPr/>
          <p:nvPr/>
        </p:nvSpPr>
        <p:spPr>
          <a:xfrm>
            <a:off x="16279149" y="15593399"/>
            <a:ext cx="13996064" cy="2031325"/>
          </a:xfrm>
          <a:prstGeom prst="rect">
            <a:avLst/>
          </a:prstGeom>
        </p:spPr>
        <p:txBody>
          <a:bodyPr wrap="square">
            <a:spAutoFit/>
          </a:bodyPr>
          <a:lstStyle/>
          <a:p>
            <a:r>
              <a:rPr lang="en-GB" sz="3000" dirty="0" smtClean="0"/>
              <a:t>Modern </a:t>
            </a:r>
            <a:r>
              <a:rPr lang="en-GB" sz="3000" dirty="0" err="1"/>
              <a:t>Arnis</a:t>
            </a:r>
            <a:r>
              <a:rPr lang="en-GB" sz="3000" dirty="0"/>
              <a:t> have a plan on how to implement their tools, but they are also seeking  further opportunities </a:t>
            </a:r>
            <a:r>
              <a:rPr lang="en-GB" sz="3000" dirty="0" smtClean="0"/>
              <a:t>to </a:t>
            </a:r>
            <a:r>
              <a:rPr lang="en-GB" sz="3000" dirty="0"/>
              <a:t>support this project </a:t>
            </a:r>
            <a:r>
              <a:rPr lang="en-GB" sz="3000" dirty="0" smtClean="0"/>
              <a:t>further, </a:t>
            </a:r>
            <a:r>
              <a:rPr lang="en-GB" sz="3000" dirty="0"/>
              <a:t>w</a:t>
            </a:r>
            <a:r>
              <a:rPr lang="en-GB" sz="3000" dirty="0" smtClean="0"/>
              <a:t>hilst one </a:t>
            </a:r>
            <a:r>
              <a:rPr lang="en-GB" sz="3000" dirty="0"/>
              <a:t>of the researchers involved in this team is </a:t>
            </a:r>
            <a:r>
              <a:rPr lang="en-GB" sz="3000" dirty="0" smtClean="0"/>
              <a:t>exploring </a:t>
            </a:r>
            <a:r>
              <a:rPr lang="en-GB" sz="3000" dirty="0"/>
              <a:t>how this model could be applied to schools.</a:t>
            </a:r>
          </a:p>
          <a:p>
            <a:endParaRPr lang="en-US" sz="3600" b="1" dirty="0"/>
          </a:p>
        </p:txBody>
      </p:sp>
      <p:pic>
        <p:nvPicPr>
          <p:cNvPr id="25" name="Picture 24"/>
          <p:cNvPicPr preferRelativeResize="0">
            <a:picLocks noChangeAspect="1"/>
          </p:cNvPicPr>
          <p:nvPr/>
        </p:nvPicPr>
        <p:blipFill>
          <a:blip r:embed="rId3"/>
          <a:stretch>
            <a:fillRect/>
          </a:stretch>
        </p:blipFill>
        <p:spPr>
          <a:xfrm>
            <a:off x="18485174" y="5373362"/>
            <a:ext cx="7399159" cy="5060070"/>
          </a:xfrm>
          <a:prstGeom prst="rect">
            <a:avLst/>
          </a:prstGeom>
        </p:spPr>
      </p:pic>
      <p:pic>
        <p:nvPicPr>
          <p:cNvPr id="26" name="Picture 25"/>
          <p:cNvPicPr>
            <a:picLocks noChangeAspect="1"/>
          </p:cNvPicPr>
          <p:nvPr/>
        </p:nvPicPr>
        <p:blipFill>
          <a:blip r:embed="rId4"/>
          <a:stretch>
            <a:fillRect/>
          </a:stretch>
        </p:blipFill>
        <p:spPr>
          <a:xfrm>
            <a:off x="25884333" y="18343861"/>
            <a:ext cx="3499438" cy="2355719"/>
          </a:xfrm>
          <a:prstGeom prst="rect">
            <a:avLst/>
          </a:prstGeom>
        </p:spPr>
      </p:pic>
    </p:spTree>
    <p:extLst>
      <p:ext uri="{BB962C8B-B14F-4D97-AF65-F5344CB8AC3E}">
        <p14:creationId xmlns:p14="http://schemas.microsoft.com/office/powerpoint/2010/main" val="380586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entagon 24"/>
          <p:cNvSpPr/>
          <p:nvPr/>
        </p:nvSpPr>
        <p:spPr>
          <a:xfrm rot="5400000">
            <a:off x="-1464180" y="1468124"/>
            <a:ext cx="8338465" cy="5378835"/>
          </a:xfrm>
          <a:prstGeom prst="homePlate">
            <a:avLst/>
          </a:prstGeom>
          <a:solidFill>
            <a:srgbClr val="FF00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901248" y="10134669"/>
            <a:ext cx="12701009" cy="4339650"/>
          </a:xfrm>
          <a:prstGeom prst="rect">
            <a:avLst/>
          </a:prstGeom>
          <a:solidFill>
            <a:schemeClr val="bg1"/>
          </a:solidFill>
        </p:spPr>
        <p:txBody>
          <a:bodyPr wrap="square">
            <a:spAutoFit/>
          </a:bodyPr>
          <a:lstStyle/>
          <a:p>
            <a:pPr marL="571500" indent="-571500">
              <a:buFont typeface="Arial" panose="020B0604020202020204" pitchFamily="34" charset="0"/>
              <a:buChar char="•"/>
            </a:pPr>
            <a:r>
              <a:rPr lang="en-GB" sz="3000" dirty="0" smtClean="0"/>
              <a:t>The findings of the scoping research indicates that the ESOL classes </a:t>
            </a:r>
            <a:r>
              <a:rPr lang="en-GB" sz="3000" dirty="0"/>
              <a:t>are an essential part of the ladies’ lives, offering them not only an opportunity to practice, but also a much-needed supportive social space in which they feel </a:t>
            </a:r>
            <a:r>
              <a:rPr lang="en-GB" sz="3000" dirty="0" smtClean="0"/>
              <a:t>comfortable.</a:t>
            </a:r>
          </a:p>
          <a:p>
            <a:pPr marL="571500" indent="-571500">
              <a:buFont typeface="Arial" panose="020B0604020202020204" pitchFamily="34" charset="0"/>
              <a:buChar char="•"/>
            </a:pPr>
            <a:r>
              <a:rPr lang="en-GB" sz="3000" dirty="0" smtClean="0"/>
              <a:t>The team used a mixed </a:t>
            </a:r>
            <a:r>
              <a:rPr lang="en-GB" sz="3000" dirty="0"/>
              <a:t>methods approach </a:t>
            </a:r>
            <a:r>
              <a:rPr lang="en-GB" sz="3000" dirty="0" smtClean="0"/>
              <a:t>to evaluate the ESOL programme, undertaking participatory workshops and interviews.</a:t>
            </a:r>
          </a:p>
          <a:p>
            <a:pPr marL="571500" indent="-571500">
              <a:buFont typeface="Arial" panose="020B0604020202020204" pitchFamily="34" charset="0"/>
              <a:buChar char="•"/>
            </a:pPr>
            <a:r>
              <a:rPr lang="en-GB" sz="3000" dirty="0" smtClean="0"/>
              <a:t>The team spent time understanding the organisation, and learning </a:t>
            </a:r>
            <a:r>
              <a:rPr lang="en-GB" sz="3000" dirty="0"/>
              <a:t>about the </a:t>
            </a:r>
            <a:r>
              <a:rPr lang="en-GB" sz="3000" dirty="0" smtClean="0"/>
              <a:t>need </a:t>
            </a:r>
            <a:r>
              <a:rPr lang="en-GB" sz="3000" dirty="0"/>
              <a:t>for effective and appropriate evaluation </a:t>
            </a:r>
            <a:r>
              <a:rPr lang="en-GB" sz="3000" dirty="0" smtClean="0"/>
              <a:t>and </a:t>
            </a:r>
            <a:r>
              <a:rPr lang="en-GB" sz="3000" dirty="0"/>
              <a:t>difficulties of reflecting </a:t>
            </a:r>
            <a:r>
              <a:rPr lang="en-GB" sz="3000" dirty="0" smtClean="0"/>
              <a:t>the social impacts</a:t>
            </a:r>
            <a:r>
              <a:rPr lang="en-GB" sz="3600" dirty="0"/>
              <a:t>.</a:t>
            </a:r>
            <a:endParaRPr lang="en-GB" sz="3000" dirty="0"/>
          </a:p>
        </p:txBody>
      </p:sp>
      <p:sp>
        <p:nvSpPr>
          <p:cNvPr id="5" name="Rectangle 4"/>
          <p:cNvSpPr/>
          <p:nvPr/>
        </p:nvSpPr>
        <p:spPr>
          <a:xfrm>
            <a:off x="5746320" y="3059561"/>
            <a:ext cx="23947803" cy="2862322"/>
          </a:xfrm>
          <a:prstGeom prst="rect">
            <a:avLst/>
          </a:prstGeom>
        </p:spPr>
        <p:txBody>
          <a:bodyPr wrap="square">
            <a:spAutoFit/>
          </a:bodyPr>
          <a:lstStyle/>
          <a:p>
            <a:pPr fontAlgn="base"/>
            <a:r>
              <a:rPr lang="en-GB" sz="3000" dirty="0"/>
              <a:t>The Renewal Programme offers a range of activities, from ‘keep fit’ classes to Maths and IT training, </a:t>
            </a:r>
            <a:r>
              <a:rPr lang="en-GB" sz="3000" dirty="0" smtClean="0"/>
              <a:t>alongside running ESOL (English </a:t>
            </a:r>
            <a:r>
              <a:rPr lang="en-GB" sz="3000" dirty="0"/>
              <a:t>for Speakers of Other Languages) </a:t>
            </a:r>
            <a:r>
              <a:rPr lang="en-GB" sz="3000" dirty="0" smtClean="0"/>
              <a:t>classes to </a:t>
            </a:r>
            <a:r>
              <a:rPr lang="en-GB" sz="3000" dirty="0"/>
              <a:t>ladies over sixty years old. This class is targeted to complete beginners and differs from other English classes as it is volunteer-led, women only, and adapted to learners’ special interests and </a:t>
            </a:r>
            <a:r>
              <a:rPr lang="en-GB" sz="3000" dirty="0" smtClean="0"/>
              <a:t>needs. Since September 2017, The Renewal Programme have been working with Alexandra </a:t>
            </a:r>
            <a:r>
              <a:rPr lang="en-GB" sz="3000" dirty="0" err="1" smtClean="0"/>
              <a:t>Bulat</a:t>
            </a:r>
            <a:r>
              <a:rPr lang="en-GB" sz="3000" dirty="0" smtClean="0"/>
              <a:t> (PhD </a:t>
            </a:r>
            <a:r>
              <a:rPr lang="en-GB" sz="3000" dirty="0"/>
              <a:t>candidate School of Slavonic and East European Studies), </a:t>
            </a:r>
            <a:r>
              <a:rPr lang="en-GB" sz="3000" dirty="0" smtClean="0"/>
              <a:t>Sarah </a:t>
            </a:r>
            <a:r>
              <a:rPr lang="en-GB" sz="3000" dirty="0" err="1" smtClean="0"/>
              <a:t>Jasim</a:t>
            </a:r>
            <a:r>
              <a:rPr lang="en-GB" sz="3000" dirty="0" smtClean="0"/>
              <a:t> (Research Associate, Institute </a:t>
            </a:r>
            <a:r>
              <a:rPr lang="en-GB" sz="3000" dirty="0"/>
              <a:t>of Epidemiology &amp; </a:t>
            </a:r>
            <a:r>
              <a:rPr lang="en-GB" sz="3000" dirty="0" smtClean="0"/>
              <a:t>Health), </a:t>
            </a:r>
            <a:r>
              <a:rPr lang="en-GB" sz="3000" dirty="0" err="1" smtClean="0"/>
              <a:t>Lioba</a:t>
            </a:r>
            <a:r>
              <a:rPr lang="en-GB" sz="3000" dirty="0" smtClean="0"/>
              <a:t> Hirsch (PhD candidate Department </a:t>
            </a:r>
            <a:r>
              <a:rPr lang="en-GB" sz="3000" dirty="0"/>
              <a:t>of </a:t>
            </a:r>
            <a:r>
              <a:rPr lang="en-GB" sz="3000" dirty="0" smtClean="0"/>
              <a:t>Geography) and </a:t>
            </a:r>
            <a:r>
              <a:rPr lang="en-GB" sz="3000" dirty="0"/>
              <a:t>Lorna Benton </a:t>
            </a:r>
            <a:r>
              <a:rPr lang="en-GB" sz="3000" dirty="0" smtClean="0"/>
              <a:t>(Research Associate Institute </a:t>
            </a:r>
            <a:r>
              <a:rPr lang="en-GB" sz="3000" dirty="0"/>
              <a:t>of Child </a:t>
            </a:r>
            <a:r>
              <a:rPr lang="en-GB" sz="3000" dirty="0" smtClean="0"/>
              <a:t>Health) to work together answer </a:t>
            </a:r>
            <a:r>
              <a:rPr lang="en-GB" sz="3000" dirty="0"/>
              <a:t>the following question: What impact does the non-traditional Renewal Programme ESOL class for women over 60 have on the lives of its participants</a:t>
            </a:r>
            <a:r>
              <a:rPr lang="en-GB" sz="3000" dirty="0" smtClean="0"/>
              <a:t>? </a:t>
            </a:r>
            <a:endParaRPr lang="en-GB" sz="3000" dirty="0"/>
          </a:p>
        </p:txBody>
      </p:sp>
      <p:sp>
        <p:nvSpPr>
          <p:cNvPr id="6" name="Rectangle 5"/>
          <p:cNvSpPr/>
          <p:nvPr/>
        </p:nvSpPr>
        <p:spPr>
          <a:xfrm>
            <a:off x="367487" y="2632014"/>
            <a:ext cx="5026983" cy="3416320"/>
          </a:xfrm>
          <a:prstGeom prst="rect">
            <a:avLst/>
          </a:prstGeom>
        </p:spPr>
        <p:txBody>
          <a:bodyPr wrap="square">
            <a:spAutoFit/>
          </a:bodyPr>
          <a:lstStyle/>
          <a:p>
            <a:pPr algn="ctr"/>
            <a:r>
              <a:rPr lang="en-US" sz="7200" b="1" dirty="0" smtClean="0">
                <a:solidFill>
                  <a:schemeClr val="bg1"/>
                </a:solidFill>
              </a:rPr>
              <a:t>The Renewal </a:t>
            </a:r>
            <a:r>
              <a:rPr lang="en-US" sz="7200" b="1" dirty="0" err="1" smtClean="0">
                <a:solidFill>
                  <a:schemeClr val="bg1"/>
                </a:solidFill>
              </a:rPr>
              <a:t>Programme</a:t>
            </a:r>
            <a:endParaRPr lang="en-US" sz="7200" b="1" dirty="0">
              <a:solidFill>
                <a:schemeClr val="bg1"/>
              </a:solidFill>
            </a:endParaRPr>
          </a:p>
        </p:txBody>
      </p:sp>
      <p:grpSp>
        <p:nvGrpSpPr>
          <p:cNvPr id="9" name="Group 8"/>
          <p:cNvGrpSpPr/>
          <p:nvPr/>
        </p:nvGrpSpPr>
        <p:grpSpPr>
          <a:xfrm>
            <a:off x="0" y="65008"/>
            <a:ext cx="30490090" cy="2880000"/>
            <a:chOff x="0" y="65008"/>
            <a:chExt cx="30490090" cy="2880000"/>
          </a:xfrm>
        </p:grpSpPr>
        <p:pic>
          <p:nvPicPr>
            <p:cNvPr id="10" name="Picture 9"/>
            <p:cNvPicPr>
              <a:picLocks noChangeAspect="1"/>
            </p:cNvPicPr>
            <p:nvPr/>
          </p:nvPicPr>
          <p:blipFill rotWithShape="1">
            <a:blip r:embed="rId2"/>
            <a:srcRect l="41006"/>
            <a:stretch/>
          </p:blipFill>
          <p:spPr>
            <a:xfrm>
              <a:off x="14724993" y="65008"/>
              <a:ext cx="15765097" cy="2880000"/>
            </a:xfrm>
            <a:prstGeom prst="rect">
              <a:avLst/>
            </a:prstGeom>
          </p:spPr>
        </p:pic>
        <p:pic>
          <p:nvPicPr>
            <p:cNvPr id="11" name="Picture 10"/>
            <p:cNvPicPr>
              <a:picLocks noChangeAspect="1"/>
            </p:cNvPicPr>
            <p:nvPr/>
          </p:nvPicPr>
          <p:blipFill rotWithShape="1">
            <a:blip r:embed="rId2"/>
            <a:srcRect r="44955"/>
            <a:stretch/>
          </p:blipFill>
          <p:spPr>
            <a:xfrm>
              <a:off x="0" y="65008"/>
              <a:ext cx="14710235" cy="2880000"/>
            </a:xfrm>
            <a:prstGeom prst="rect">
              <a:avLst/>
            </a:prstGeom>
          </p:spPr>
        </p:pic>
      </p:grpSp>
      <p:grpSp>
        <p:nvGrpSpPr>
          <p:cNvPr id="12" name="Group 11"/>
          <p:cNvGrpSpPr/>
          <p:nvPr/>
        </p:nvGrpSpPr>
        <p:grpSpPr>
          <a:xfrm>
            <a:off x="404988" y="8760459"/>
            <a:ext cx="13916605" cy="5866107"/>
            <a:chOff x="151945" y="12073187"/>
            <a:chExt cx="13916605" cy="8243329"/>
          </a:xfrm>
        </p:grpSpPr>
        <p:sp>
          <p:nvSpPr>
            <p:cNvPr id="13" name="Rounded Rectangle 12"/>
            <p:cNvSpPr/>
            <p:nvPr/>
          </p:nvSpPr>
          <p:spPr>
            <a:xfrm>
              <a:off x="346840" y="12204447"/>
              <a:ext cx="13526814" cy="8112069"/>
            </a:xfrm>
            <a:prstGeom prst="roundRect">
              <a:avLst/>
            </a:prstGeom>
            <a:noFill/>
            <a:ln w="889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871282" y="13574574"/>
              <a:ext cx="12477932" cy="646331"/>
            </a:xfrm>
            <a:prstGeom prst="rect">
              <a:avLst/>
            </a:prstGeom>
            <a:noFill/>
          </p:spPr>
          <p:txBody>
            <a:bodyPr wrap="square">
              <a:spAutoFit/>
            </a:bodyPr>
            <a:lstStyle/>
            <a:p>
              <a:pPr marL="201825" indent="-201825">
                <a:buFont typeface="Arial" panose="020B0604020202020204" pitchFamily="34" charset="0"/>
                <a:buChar char="•"/>
              </a:pPr>
              <a:endParaRPr lang="en-US" sz="3600" dirty="0"/>
            </a:p>
          </p:txBody>
        </p:sp>
        <p:sp>
          <p:nvSpPr>
            <p:cNvPr id="15" name="Rounded Rectangle 14"/>
            <p:cNvSpPr/>
            <p:nvPr/>
          </p:nvSpPr>
          <p:spPr>
            <a:xfrm>
              <a:off x="151945" y="12073187"/>
              <a:ext cx="13916605" cy="1321669"/>
            </a:xfrm>
            <a:prstGeom prst="round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a:t>Key lessons learnt:</a:t>
              </a:r>
            </a:p>
          </p:txBody>
        </p:sp>
      </p:grpSp>
      <p:grpSp>
        <p:nvGrpSpPr>
          <p:cNvPr id="16" name="Group 15"/>
          <p:cNvGrpSpPr/>
          <p:nvPr/>
        </p:nvGrpSpPr>
        <p:grpSpPr>
          <a:xfrm>
            <a:off x="15003268" y="17283889"/>
            <a:ext cx="10705234" cy="3341340"/>
            <a:chOff x="15536915" y="14575604"/>
            <a:chExt cx="14571145" cy="3341340"/>
          </a:xfrm>
        </p:grpSpPr>
        <p:sp>
          <p:nvSpPr>
            <p:cNvPr id="17" name="TextBox 16"/>
            <p:cNvSpPr txBox="1"/>
            <p:nvPr/>
          </p:nvSpPr>
          <p:spPr>
            <a:xfrm>
              <a:off x="16021366" y="16041451"/>
              <a:ext cx="14086694" cy="1477328"/>
            </a:xfrm>
            <a:prstGeom prst="rect">
              <a:avLst/>
            </a:prstGeom>
            <a:noFill/>
          </p:spPr>
          <p:txBody>
            <a:bodyPr wrap="square" rtlCol="0">
              <a:spAutoFit/>
            </a:bodyPr>
            <a:lstStyle/>
            <a:p>
              <a:r>
                <a:rPr lang="en-GB" sz="3000" dirty="0" smtClean="0"/>
                <a:t>The team have created a questionnaire that can used </a:t>
              </a:r>
              <a:r>
                <a:rPr lang="en-GB" sz="3000" dirty="0" smtClean="0"/>
                <a:t>to evaluate the impact of Renewal’s ESOL classes in the future, as well as a </a:t>
              </a:r>
              <a:r>
                <a:rPr lang="en-GB" sz="3000" dirty="0" smtClean="0"/>
                <a:t>video and written report showcasing the findings of the evaluation.  </a:t>
              </a:r>
              <a:endParaRPr lang="en-GB" sz="3000" dirty="0"/>
            </a:p>
          </p:txBody>
        </p:sp>
        <p:sp>
          <p:nvSpPr>
            <p:cNvPr id="18" name="Rounded Rectangle 17"/>
            <p:cNvSpPr/>
            <p:nvPr/>
          </p:nvSpPr>
          <p:spPr>
            <a:xfrm>
              <a:off x="15639393" y="14928754"/>
              <a:ext cx="14321580" cy="2988190"/>
            </a:xfrm>
            <a:prstGeom prst="roundRect">
              <a:avLst/>
            </a:prstGeom>
            <a:noFill/>
            <a:ln w="889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15536915" y="14575604"/>
              <a:ext cx="14526531" cy="1112697"/>
            </a:xfrm>
            <a:prstGeom prst="round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smtClean="0"/>
                <a:t>Next steps</a:t>
              </a:r>
              <a:endParaRPr lang="en-US" sz="5400" b="1" dirty="0"/>
            </a:p>
          </p:txBody>
        </p:sp>
      </p:grpSp>
      <p:grpSp>
        <p:nvGrpSpPr>
          <p:cNvPr id="20" name="Group 19"/>
          <p:cNvGrpSpPr/>
          <p:nvPr/>
        </p:nvGrpSpPr>
        <p:grpSpPr>
          <a:xfrm>
            <a:off x="794779" y="16178372"/>
            <a:ext cx="13526814" cy="4436428"/>
            <a:chOff x="15529034" y="7655635"/>
            <a:chExt cx="14542297" cy="6732924"/>
          </a:xfrm>
        </p:grpSpPr>
        <p:sp>
          <p:nvSpPr>
            <p:cNvPr id="21" name="Rounded Rectangle 20"/>
            <p:cNvSpPr/>
            <p:nvPr/>
          </p:nvSpPr>
          <p:spPr>
            <a:xfrm>
              <a:off x="15639393" y="7861798"/>
              <a:ext cx="14321580" cy="6526761"/>
            </a:xfrm>
            <a:prstGeom prst="roundRect">
              <a:avLst/>
            </a:prstGeom>
            <a:noFill/>
            <a:ln w="889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15529034" y="7655635"/>
              <a:ext cx="14542297" cy="1322378"/>
            </a:xfrm>
            <a:prstGeom prst="round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smtClean="0"/>
                <a:t>Key impacts</a:t>
              </a:r>
              <a:endParaRPr lang="en-US" sz="5400" b="1" dirty="0"/>
            </a:p>
          </p:txBody>
        </p:sp>
      </p:grpSp>
      <p:sp>
        <p:nvSpPr>
          <p:cNvPr id="2" name="Rectangle 1"/>
          <p:cNvSpPr/>
          <p:nvPr/>
        </p:nvSpPr>
        <p:spPr>
          <a:xfrm>
            <a:off x="1124325" y="17366990"/>
            <a:ext cx="12672828" cy="2492990"/>
          </a:xfrm>
          <a:prstGeom prst="rect">
            <a:avLst/>
          </a:prstGeom>
        </p:spPr>
        <p:txBody>
          <a:bodyPr wrap="square">
            <a:spAutoFit/>
          </a:bodyPr>
          <a:lstStyle/>
          <a:p>
            <a:pPr marL="571500" indent="-571500">
              <a:buFont typeface="Arial" panose="020B0604020202020204" pitchFamily="34" charset="0"/>
              <a:buChar char="•"/>
            </a:pPr>
            <a:r>
              <a:rPr lang="en-GB" sz="3000" dirty="0" smtClean="0"/>
              <a:t>The UCL researchers have gained insights </a:t>
            </a:r>
            <a:r>
              <a:rPr lang="en-GB" sz="3000" dirty="0"/>
              <a:t>into a </a:t>
            </a:r>
            <a:r>
              <a:rPr lang="en-GB" sz="3000" dirty="0" smtClean="0"/>
              <a:t>community organisation, as </a:t>
            </a:r>
            <a:r>
              <a:rPr lang="en-GB" sz="3000" dirty="0"/>
              <a:t>the Renewal Programme, </a:t>
            </a:r>
            <a:r>
              <a:rPr lang="en-GB" sz="3000" dirty="0" smtClean="0"/>
              <a:t>describing their work as inspiring.</a:t>
            </a:r>
          </a:p>
          <a:p>
            <a:pPr marL="571500" indent="-571500">
              <a:buFont typeface="Arial" panose="020B0604020202020204" pitchFamily="34" charset="0"/>
              <a:buChar char="•"/>
            </a:pPr>
            <a:r>
              <a:rPr lang="en-GB" sz="3000" dirty="0" smtClean="0"/>
              <a:t>The project was a chance to integrate </a:t>
            </a:r>
            <a:r>
              <a:rPr lang="en-GB" sz="3000" dirty="0"/>
              <a:t>research practices and ideas from others on our UCL research team, who are from different </a:t>
            </a:r>
            <a:r>
              <a:rPr lang="en-GB" sz="3000" dirty="0" smtClean="0"/>
              <a:t>disciplines, with the team reporting that they learnt from each other</a:t>
            </a:r>
            <a:r>
              <a:rPr lang="en-GB" sz="3600" dirty="0" smtClean="0"/>
              <a:t>.</a:t>
            </a:r>
            <a:endParaRPr lang="en-GB" sz="3600" dirty="0"/>
          </a:p>
        </p:txBody>
      </p:sp>
      <p:pic>
        <p:nvPicPr>
          <p:cNvPr id="33" name="Picture 32"/>
          <p:cNvPicPr>
            <a:picLocks noChangeAspect="1"/>
          </p:cNvPicPr>
          <p:nvPr/>
        </p:nvPicPr>
        <p:blipFill>
          <a:blip r:embed="rId3"/>
          <a:stretch>
            <a:fillRect/>
          </a:stretch>
        </p:blipFill>
        <p:spPr>
          <a:xfrm>
            <a:off x="26235912" y="18954559"/>
            <a:ext cx="3499438" cy="2355719"/>
          </a:xfrm>
          <a:prstGeom prst="rect">
            <a:avLst/>
          </a:prstGeom>
        </p:spPr>
      </p:pic>
      <p:sp>
        <p:nvSpPr>
          <p:cNvPr id="4" name="Rectangle 3"/>
          <p:cNvSpPr/>
          <p:nvPr/>
        </p:nvSpPr>
        <p:spPr>
          <a:xfrm>
            <a:off x="14780593" y="6733790"/>
            <a:ext cx="15047135" cy="1477328"/>
          </a:xfrm>
          <a:prstGeom prst="rect">
            <a:avLst/>
          </a:prstGeom>
        </p:spPr>
        <p:txBody>
          <a:bodyPr wrap="square">
            <a:spAutoFit/>
          </a:bodyPr>
          <a:lstStyle/>
          <a:p>
            <a:r>
              <a:rPr lang="en-US" sz="3000" i="1" dirty="0" smtClean="0">
                <a:solidFill>
                  <a:srgbClr val="333333"/>
                </a:solidFill>
                <a:latin typeface="Helvetica Neue"/>
              </a:rPr>
              <a:t>“Working </a:t>
            </a:r>
            <a:r>
              <a:rPr lang="en-US" sz="3000" i="1" dirty="0">
                <a:solidFill>
                  <a:srgbClr val="333333"/>
                </a:solidFill>
                <a:latin typeface="Helvetica Neue"/>
              </a:rPr>
              <a:t>on our evaluation project with the Renewal </a:t>
            </a:r>
            <a:r>
              <a:rPr lang="en-US" sz="3000" i="1" dirty="0" err="1">
                <a:solidFill>
                  <a:srgbClr val="333333"/>
                </a:solidFill>
                <a:latin typeface="Helvetica Neue"/>
              </a:rPr>
              <a:t>Programme</a:t>
            </a:r>
            <a:r>
              <a:rPr lang="en-US" sz="3000" i="1" dirty="0">
                <a:solidFill>
                  <a:srgbClr val="333333"/>
                </a:solidFill>
                <a:latin typeface="Helvetica Neue"/>
              </a:rPr>
              <a:t> has been inspiring and insightful. On days when I felt overwhelmed with work, talking to the women at the Renewal </a:t>
            </a:r>
            <a:r>
              <a:rPr lang="en-US" sz="3000" i="1" dirty="0" err="1">
                <a:solidFill>
                  <a:srgbClr val="333333"/>
                </a:solidFill>
                <a:latin typeface="Helvetica Neue"/>
              </a:rPr>
              <a:t>Programme</a:t>
            </a:r>
            <a:r>
              <a:rPr lang="en-US" sz="3000" i="1" dirty="0">
                <a:solidFill>
                  <a:srgbClr val="333333"/>
                </a:solidFill>
                <a:latin typeface="Helvetica Neue"/>
              </a:rPr>
              <a:t> proved invigorating and </a:t>
            </a:r>
            <a:r>
              <a:rPr lang="en-US" sz="3000" i="1" dirty="0" smtClean="0">
                <a:solidFill>
                  <a:srgbClr val="333333"/>
                </a:solidFill>
                <a:latin typeface="Helvetica Neue"/>
              </a:rPr>
              <a:t>fun”. (UCL Researcher)</a:t>
            </a:r>
            <a:endParaRPr lang="en-GB" sz="3000" dirty="0"/>
          </a:p>
        </p:txBody>
      </p:sp>
      <p:sp>
        <p:nvSpPr>
          <p:cNvPr id="7" name="Rectangle 6"/>
          <p:cNvSpPr/>
          <p:nvPr/>
        </p:nvSpPr>
        <p:spPr>
          <a:xfrm>
            <a:off x="15925058" y="14726332"/>
            <a:ext cx="13354132" cy="1938992"/>
          </a:xfrm>
          <a:prstGeom prst="rect">
            <a:avLst/>
          </a:prstGeom>
        </p:spPr>
        <p:txBody>
          <a:bodyPr wrap="square">
            <a:spAutoFit/>
          </a:bodyPr>
          <a:lstStyle/>
          <a:p>
            <a:r>
              <a:rPr lang="en-US" sz="3000" i="1" dirty="0" smtClean="0">
                <a:solidFill>
                  <a:srgbClr val="333333"/>
                </a:solidFill>
                <a:latin typeface="Helvetica Neue"/>
              </a:rPr>
              <a:t>“I </a:t>
            </a:r>
            <a:r>
              <a:rPr lang="en-US" sz="3000" i="1" dirty="0">
                <a:solidFill>
                  <a:srgbClr val="333333"/>
                </a:solidFill>
                <a:latin typeface="Helvetica Neue"/>
              </a:rPr>
              <a:t>have loved every minute of working with my wonderful and super-efficient researcher team; completely different yet complementary, I have learned such different ways of working that I will continue to use, thanks to </a:t>
            </a:r>
            <a:r>
              <a:rPr lang="en-US" sz="3000" i="1" dirty="0" smtClean="0">
                <a:solidFill>
                  <a:srgbClr val="333333"/>
                </a:solidFill>
                <a:latin typeface="Helvetica Neue"/>
              </a:rPr>
              <a:t>you”. (UCL Researcher)</a:t>
            </a:r>
            <a:r>
              <a:rPr lang="en-US" sz="3000" i="1" dirty="0">
                <a:solidFill>
                  <a:srgbClr val="333333"/>
                </a:solidFill>
                <a:latin typeface="Helvetica Neue"/>
              </a:rPr>
              <a:t> </a:t>
            </a:r>
            <a:endParaRPr lang="en-GB" sz="30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92969" y="8642205"/>
            <a:ext cx="6816000" cy="5112000"/>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56205" y="8642205"/>
            <a:ext cx="6816000" cy="5112000"/>
          </a:xfrm>
          <a:prstGeom prst="rect">
            <a:avLst/>
          </a:prstGeom>
        </p:spPr>
      </p:pic>
    </p:spTree>
    <p:extLst>
      <p:ext uri="{BB962C8B-B14F-4D97-AF65-F5344CB8AC3E}">
        <p14:creationId xmlns:p14="http://schemas.microsoft.com/office/powerpoint/2010/main" val="230823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Pentagon 29"/>
          <p:cNvSpPr/>
          <p:nvPr/>
        </p:nvSpPr>
        <p:spPr>
          <a:xfrm rot="5400000">
            <a:off x="-1174333" y="1092911"/>
            <a:ext cx="7659814" cy="5311153"/>
          </a:xfrm>
          <a:prstGeom prst="homePlate">
            <a:avLst/>
          </a:prstGeom>
          <a:solidFill>
            <a:schemeClr val="accent6"/>
          </a:solidFill>
          <a:ln>
            <a:solidFill>
              <a:schemeClr val="accent6"/>
            </a:solidFill>
          </a:ln>
          <a:effectLst>
            <a:outerShdw blurRad="50800" dist="50800" dir="5400000" algn="ctr" rotWithShape="0">
              <a:schemeClr val="accent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1446" y="2575290"/>
            <a:ext cx="5311151" cy="3785652"/>
          </a:xfrm>
          <a:prstGeom prst="rect">
            <a:avLst/>
          </a:prstGeom>
        </p:spPr>
        <p:txBody>
          <a:bodyPr wrap="square">
            <a:spAutoFit/>
          </a:bodyPr>
          <a:lstStyle/>
          <a:p>
            <a:pPr algn="ctr"/>
            <a:r>
              <a:rPr lang="en-US" sz="8000" b="1" dirty="0" smtClean="0">
                <a:solidFill>
                  <a:schemeClr val="bg1"/>
                </a:solidFill>
              </a:rPr>
              <a:t>Caritas Anchor House</a:t>
            </a:r>
            <a:endParaRPr lang="en-US" sz="8000" b="1" dirty="0">
              <a:solidFill>
                <a:schemeClr val="bg1"/>
              </a:solidFill>
            </a:endParaRPr>
          </a:p>
        </p:txBody>
      </p:sp>
      <p:sp>
        <p:nvSpPr>
          <p:cNvPr id="7" name="Rectangle 6"/>
          <p:cNvSpPr/>
          <p:nvPr/>
        </p:nvSpPr>
        <p:spPr>
          <a:xfrm>
            <a:off x="1178060" y="8606068"/>
            <a:ext cx="13438843" cy="646331"/>
          </a:xfrm>
          <a:prstGeom prst="rect">
            <a:avLst/>
          </a:prstGeom>
          <a:solidFill>
            <a:schemeClr val="bg1"/>
          </a:solidFill>
        </p:spPr>
        <p:txBody>
          <a:bodyPr wrap="square">
            <a:spAutoFit/>
          </a:bodyPr>
          <a:lstStyle/>
          <a:p>
            <a:endParaRPr lang="en-GB" sz="3600" dirty="0"/>
          </a:p>
        </p:txBody>
      </p:sp>
      <p:sp>
        <p:nvSpPr>
          <p:cNvPr id="8" name="Rectangle 7"/>
          <p:cNvSpPr/>
          <p:nvPr/>
        </p:nvSpPr>
        <p:spPr>
          <a:xfrm>
            <a:off x="15847466" y="7786404"/>
            <a:ext cx="13951132" cy="646331"/>
          </a:xfrm>
          <a:prstGeom prst="rect">
            <a:avLst/>
          </a:prstGeom>
          <a:solidFill>
            <a:schemeClr val="bg1"/>
          </a:solidFill>
        </p:spPr>
        <p:txBody>
          <a:bodyPr wrap="square">
            <a:spAutoFit/>
          </a:bodyPr>
          <a:lstStyle/>
          <a:p>
            <a:endParaRPr lang="en-GB" sz="3600" b="1" dirty="0" smtClean="0"/>
          </a:p>
        </p:txBody>
      </p:sp>
      <p:grpSp>
        <p:nvGrpSpPr>
          <p:cNvPr id="9" name="Group 8"/>
          <p:cNvGrpSpPr/>
          <p:nvPr/>
        </p:nvGrpSpPr>
        <p:grpSpPr>
          <a:xfrm>
            <a:off x="0" y="65008"/>
            <a:ext cx="30490090" cy="2880000"/>
            <a:chOff x="0" y="65008"/>
            <a:chExt cx="30490090" cy="2880000"/>
          </a:xfrm>
        </p:grpSpPr>
        <p:pic>
          <p:nvPicPr>
            <p:cNvPr id="10" name="Picture 9"/>
            <p:cNvPicPr>
              <a:picLocks noChangeAspect="1"/>
            </p:cNvPicPr>
            <p:nvPr/>
          </p:nvPicPr>
          <p:blipFill rotWithShape="1">
            <a:blip r:embed="rId2"/>
            <a:srcRect l="41006"/>
            <a:stretch/>
          </p:blipFill>
          <p:spPr>
            <a:xfrm>
              <a:off x="14724993" y="65008"/>
              <a:ext cx="15765097" cy="2880000"/>
            </a:xfrm>
            <a:prstGeom prst="rect">
              <a:avLst/>
            </a:prstGeom>
          </p:spPr>
        </p:pic>
        <p:pic>
          <p:nvPicPr>
            <p:cNvPr id="11" name="Picture 10"/>
            <p:cNvPicPr>
              <a:picLocks noChangeAspect="1"/>
            </p:cNvPicPr>
            <p:nvPr/>
          </p:nvPicPr>
          <p:blipFill rotWithShape="1">
            <a:blip r:embed="rId2"/>
            <a:srcRect r="44955"/>
            <a:stretch/>
          </p:blipFill>
          <p:spPr>
            <a:xfrm>
              <a:off x="0" y="65008"/>
              <a:ext cx="14710235" cy="2880000"/>
            </a:xfrm>
            <a:prstGeom prst="rect">
              <a:avLst/>
            </a:prstGeom>
          </p:spPr>
        </p:pic>
      </p:grpSp>
      <p:grpSp>
        <p:nvGrpSpPr>
          <p:cNvPr id="12" name="Group 11"/>
          <p:cNvGrpSpPr/>
          <p:nvPr/>
        </p:nvGrpSpPr>
        <p:grpSpPr>
          <a:xfrm>
            <a:off x="316523" y="8246629"/>
            <a:ext cx="14408470" cy="9823596"/>
            <a:chOff x="151946" y="12073187"/>
            <a:chExt cx="13306063" cy="11176204"/>
          </a:xfrm>
        </p:grpSpPr>
        <p:sp>
          <p:nvSpPr>
            <p:cNvPr id="13" name="Rounded Rectangle 12"/>
            <p:cNvSpPr/>
            <p:nvPr/>
          </p:nvSpPr>
          <p:spPr>
            <a:xfrm>
              <a:off x="346840" y="12204445"/>
              <a:ext cx="13002373" cy="11044946"/>
            </a:xfrm>
            <a:prstGeom prst="roundRect">
              <a:avLst/>
            </a:prstGeom>
            <a:noFill/>
            <a:ln w="889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871282" y="13574574"/>
              <a:ext cx="12477932" cy="646331"/>
            </a:xfrm>
            <a:prstGeom prst="rect">
              <a:avLst/>
            </a:prstGeom>
            <a:noFill/>
          </p:spPr>
          <p:txBody>
            <a:bodyPr wrap="square">
              <a:spAutoFit/>
            </a:bodyPr>
            <a:lstStyle/>
            <a:p>
              <a:pPr marL="201825" indent="-201825">
                <a:buFont typeface="Arial" panose="020B0604020202020204" pitchFamily="34" charset="0"/>
                <a:buChar char="•"/>
              </a:pPr>
              <a:endParaRPr lang="en-US" sz="3600" dirty="0"/>
            </a:p>
          </p:txBody>
        </p:sp>
        <p:sp>
          <p:nvSpPr>
            <p:cNvPr id="15" name="Rounded Rectangle 14"/>
            <p:cNvSpPr/>
            <p:nvPr/>
          </p:nvSpPr>
          <p:spPr>
            <a:xfrm>
              <a:off x="151946" y="12073187"/>
              <a:ext cx="13306063" cy="1321669"/>
            </a:xfrm>
            <a:prstGeom prst="roundRect">
              <a:avLst/>
            </a:prstGeom>
            <a:solidFill>
              <a:schemeClr val="accent6"/>
            </a:solid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r>
                <a:rPr lang="en-US" sz="5400" b="1" dirty="0">
                  <a:solidFill>
                    <a:schemeClr val="bg1"/>
                  </a:solidFill>
                </a:rPr>
                <a:t>Key lessons learnt:</a:t>
              </a:r>
            </a:p>
          </p:txBody>
        </p:sp>
      </p:grpSp>
      <p:grpSp>
        <p:nvGrpSpPr>
          <p:cNvPr id="16" name="Group 15"/>
          <p:cNvGrpSpPr/>
          <p:nvPr/>
        </p:nvGrpSpPr>
        <p:grpSpPr>
          <a:xfrm>
            <a:off x="15119236" y="11046023"/>
            <a:ext cx="14542297" cy="5063180"/>
            <a:chOff x="15529034" y="7655635"/>
            <a:chExt cx="14542297" cy="6732924"/>
          </a:xfrm>
        </p:grpSpPr>
        <p:sp>
          <p:nvSpPr>
            <p:cNvPr id="17" name="Rounded Rectangle 16"/>
            <p:cNvSpPr/>
            <p:nvPr/>
          </p:nvSpPr>
          <p:spPr>
            <a:xfrm>
              <a:off x="15639393" y="7861798"/>
              <a:ext cx="14321580" cy="6526761"/>
            </a:xfrm>
            <a:prstGeom prst="roundRect">
              <a:avLst/>
            </a:prstGeom>
            <a:noFill/>
            <a:ln w="889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7"/>
            <p:cNvSpPr/>
            <p:nvPr/>
          </p:nvSpPr>
          <p:spPr>
            <a:xfrm>
              <a:off x="15529034" y="7655635"/>
              <a:ext cx="14542297" cy="1322378"/>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smtClean="0"/>
                <a:t>Key impacts</a:t>
              </a:r>
              <a:endParaRPr lang="en-US" sz="5400" b="1" dirty="0"/>
            </a:p>
          </p:txBody>
        </p:sp>
      </p:grpSp>
      <p:sp>
        <p:nvSpPr>
          <p:cNvPr id="2" name="TextBox 1"/>
          <p:cNvSpPr txBox="1"/>
          <p:nvPr/>
        </p:nvSpPr>
        <p:spPr>
          <a:xfrm>
            <a:off x="5610828" y="3006178"/>
            <a:ext cx="24191877" cy="2923877"/>
          </a:xfrm>
          <a:prstGeom prst="rect">
            <a:avLst/>
          </a:prstGeom>
          <a:noFill/>
        </p:spPr>
        <p:txBody>
          <a:bodyPr wrap="square" rtlCol="0">
            <a:spAutoFit/>
          </a:bodyPr>
          <a:lstStyle/>
          <a:p>
            <a:r>
              <a:rPr lang="en-GB" sz="3000" dirty="0" smtClean="0"/>
              <a:t>Caritas Anchor House (CAH) </a:t>
            </a:r>
            <a:r>
              <a:rPr lang="en-GB" sz="3000" dirty="0"/>
              <a:t>is based in the London Borough of Newham, where one in 25 people are homeless – the highest in Britain.  By providing accommodation, education and guidance for single homeless adults, the </a:t>
            </a:r>
            <a:r>
              <a:rPr lang="en-GB" sz="3000" dirty="0" smtClean="0"/>
              <a:t>charity aims </a:t>
            </a:r>
            <a:r>
              <a:rPr lang="en-GB" sz="3000" dirty="0"/>
              <a:t>to ensure that all those who walk through their doors grow in confidence, and move towards leading independent, self-fulfilling lives</a:t>
            </a:r>
            <a:r>
              <a:rPr lang="en-GB" sz="3000" dirty="0" smtClean="0"/>
              <a:t>. During the Evaluation </a:t>
            </a:r>
            <a:r>
              <a:rPr lang="en-GB" sz="3000" dirty="0"/>
              <a:t>E</a:t>
            </a:r>
            <a:r>
              <a:rPr lang="en-GB" sz="3000" dirty="0" smtClean="0"/>
              <a:t>xchange UCL researchers Anne Laybourne (Research Associate, Division of Psychiatry), Joana Neves dos Reis (PhD candidate, Biochemical Engineering), Jean Xu (</a:t>
            </a:r>
            <a:r>
              <a:rPr lang="en-GB" sz="3000" dirty="0"/>
              <a:t>P</a:t>
            </a:r>
            <a:r>
              <a:rPr lang="en-GB" sz="3000" dirty="0" smtClean="0"/>
              <a:t>hD candidate, Bartlett School of Planning and Project management) and Aradhna Kaushal (PhD candidate,  MRC Unit of Lifelog Health and Ageing) have worked with CAH to </a:t>
            </a:r>
            <a:r>
              <a:rPr lang="en-US" sz="3200" dirty="0"/>
              <a:t>co-develop a tool to evaluate CAH’s </a:t>
            </a:r>
            <a:r>
              <a:rPr lang="en-US" sz="3200" dirty="0" smtClean="0"/>
              <a:t>services, </a:t>
            </a:r>
            <a:r>
              <a:rPr lang="en-US" sz="3200" dirty="0"/>
              <a:t>and </a:t>
            </a:r>
            <a:r>
              <a:rPr lang="en-US" sz="3200" dirty="0" smtClean="0"/>
              <a:t>then incorporate </a:t>
            </a:r>
            <a:r>
              <a:rPr lang="en-US" sz="3200" dirty="0"/>
              <a:t>CAH residents’ voices into decision making at the charity.</a:t>
            </a:r>
            <a:endParaRPr lang="en-GB" sz="3000" dirty="0"/>
          </a:p>
        </p:txBody>
      </p:sp>
      <p:sp>
        <p:nvSpPr>
          <p:cNvPr id="3" name="TextBox 2"/>
          <p:cNvSpPr txBox="1"/>
          <p:nvPr/>
        </p:nvSpPr>
        <p:spPr>
          <a:xfrm>
            <a:off x="868674" y="9667925"/>
            <a:ext cx="13442541" cy="8402300"/>
          </a:xfrm>
          <a:prstGeom prst="rect">
            <a:avLst/>
          </a:prstGeom>
          <a:noFill/>
        </p:spPr>
        <p:txBody>
          <a:bodyPr wrap="square" rtlCol="0">
            <a:spAutoFit/>
          </a:bodyPr>
          <a:lstStyle/>
          <a:p>
            <a:pPr marL="457200" indent="-457200">
              <a:buFont typeface="Arial" panose="020B0604020202020204" pitchFamily="34" charset="0"/>
              <a:buChar char="•"/>
            </a:pPr>
            <a:r>
              <a:rPr lang="en-US" sz="3000" dirty="0"/>
              <a:t>Managing expectations </a:t>
            </a:r>
            <a:r>
              <a:rPr lang="en-US" sz="3000" dirty="0" smtClean="0"/>
              <a:t>at the beginning of the project is really important. The </a:t>
            </a:r>
            <a:r>
              <a:rPr lang="en-US" sz="3000" dirty="0"/>
              <a:t>team had big ambitions for this project </a:t>
            </a:r>
            <a:r>
              <a:rPr lang="en-US" sz="3000" dirty="0" smtClean="0"/>
              <a:t>and </a:t>
            </a:r>
            <a:r>
              <a:rPr lang="en-US" sz="3000" dirty="0"/>
              <a:t>had to scale those back given the short time </a:t>
            </a:r>
            <a:r>
              <a:rPr lang="en-US" sz="3000" dirty="0" smtClean="0"/>
              <a:t>frame. The initial method proposed for collecting data was not feasible due to the length of the project. </a:t>
            </a:r>
          </a:p>
          <a:p>
            <a:pPr marL="457200" indent="-457200">
              <a:buFont typeface="Arial" panose="020B0604020202020204" pitchFamily="34" charset="0"/>
              <a:buChar char="•"/>
            </a:pPr>
            <a:r>
              <a:rPr lang="en-US" sz="3000" dirty="0" smtClean="0"/>
              <a:t>It was really important that members of the team from CAH were able to dedicate quite a bit of time working on this project – and that this was built in to their work plans. </a:t>
            </a:r>
          </a:p>
          <a:p>
            <a:pPr marL="457200" indent="-457200">
              <a:buFont typeface="Arial" panose="020B0604020202020204" pitchFamily="34" charset="0"/>
              <a:buChar char="•"/>
            </a:pPr>
            <a:r>
              <a:rPr lang="en-US" sz="3000" dirty="0"/>
              <a:t>The building of </a:t>
            </a:r>
            <a:r>
              <a:rPr lang="en-US" sz="3000" dirty="0" smtClean="0"/>
              <a:t>relationships within the team, and getting to know everybody's expertise,  was crucial for the project to be successful. It </a:t>
            </a:r>
            <a:r>
              <a:rPr lang="en-US" sz="3000" dirty="0"/>
              <a:t>takes time to get to a level where efficient working can happen</a:t>
            </a:r>
            <a:r>
              <a:rPr lang="en-US" sz="3000" dirty="0" smtClean="0"/>
              <a:t>.</a:t>
            </a:r>
            <a:endParaRPr lang="en-US" sz="3000" dirty="0"/>
          </a:p>
          <a:p>
            <a:pPr marL="457200" indent="-457200">
              <a:buFont typeface="Arial" panose="020B0604020202020204" pitchFamily="34" charset="0"/>
              <a:buChar char="•"/>
            </a:pPr>
            <a:r>
              <a:rPr lang="en-US" sz="3000" dirty="0" smtClean="0"/>
              <a:t>The team had to think about ways in which they could capture honest and constructive feedback from the residents at </a:t>
            </a:r>
            <a:r>
              <a:rPr lang="en-US" sz="3000" dirty="0" err="1" smtClean="0"/>
              <a:t>CAH.It</a:t>
            </a:r>
            <a:r>
              <a:rPr lang="en-US" sz="3000" dirty="0" smtClean="0"/>
              <a:t> was important that former and current residents of CAH were a part of the planning process.   </a:t>
            </a:r>
            <a:endParaRPr lang="en-US" sz="3000" dirty="0"/>
          </a:p>
          <a:p>
            <a:pPr marL="457200" indent="-457200">
              <a:buFont typeface="Arial" panose="020B0604020202020204" pitchFamily="34" charset="0"/>
              <a:buChar char="•"/>
            </a:pPr>
            <a:r>
              <a:rPr lang="en-US" sz="3000" dirty="0"/>
              <a:t> </a:t>
            </a:r>
            <a:r>
              <a:rPr lang="en-US" sz="3000" dirty="0" smtClean="0"/>
              <a:t>The data collection had to be approached sensitively- and done in a way that didn’t </a:t>
            </a:r>
            <a:r>
              <a:rPr lang="en-US" sz="3000" dirty="0" err="1" smtClean="0"/>
              <a:t>jeopardise</a:t>
            </a:r>
            <a:r>
              <a:rPr lang="en-US" sz="3000" dirty="0" smtClean="0"/>
              <a:t> the trust that exists between CAH staff and CAH residents. </a:t>
            </a:r>
            <a:r>
              <a:rPr lang="en-GB" sz="3000" dirty="0"/>
              <a:t>The variety of languages spoken by </a:t>
            </a:r>
            <a:r>
              <a:rPr lang="en-GB" sz="3000" dirty="0" smtClean="0"/>
              <a:t>the team </a:t>
            </a:r>
            <a:r>
              <a:rPr lang="en-GB" sz="3000" dirty="0"/>
              <a:t>and the researchers </a:t>
            </a:r>
            <a:r>
              <a:rPr lang="en-GB" sz="3000" dirty="0" smtClean="0"/>
              <a:t>helped </a:t>
            </a:r>
            <a:r>
              <a:rPr lang="en-GB" sz="3000" dirty="0"/>
              <a:t>a lot in interviewing the residents</a:t>
            </a:r>
            <a:r>
              <a:rPr lang="en-GB" sz="3000" dirty="0" smtClean="0"/>
              <a:t>.</a:t>
            </a:r>
            <a:endParaRPr lang="en-US" sz="3000" dirty="0"/>
          </a:p>
          <a:p>
            <a:endParaRPr lang="en-GB" sz="3000" dirty="0"/>
          </a:p>
        </p:txBody>
      </p:sp>
      <p:sp>
        <p:nvSpPr>
          <p:cNvPr id="4" name="TextBox 3"/>
          <p:cNvSpPr txBox="1"/>
          <p:nvPr/>
        </p:nvSpPr>
        <p:spPr>
          <a:xfrm>
            <a:off x="15511223" y="12192368"/>
            <a:ext cx="13878620" cy="4825937"/>
          </a:xfrm>
          <a:prstGeom prst="rect">
            <a:avLst/>
          </a:prstGeom>
          <a:noFill/>
        </p:spPr>
        <p:txBody>
          <a:bodyPr wrap="square" rtlCol="0">
            <a:spAutoFit/>
          </a:bodyPr>
          <a:lstStyle/>
          <a:p>
            <a:pPr marL="457200" indent="-457200">
              <a:buFont typeface="Arial" panose="020B0604020202020204" pitchFamily="34" charset="0"/>
              <a:buChar char="•"/>
            </a:pPr>
            <a:r>
              <a:rPr lang="en-GB" sz="3000" dirty="0" smtClean="0"/>
              <a:t>The team used an evaluation method called Nominal Group Technique (NGT). Through the NGT sessions the team have managed to collect a large amount of information to inform the service that CAH provides.</a:t>
            </a:r>
          </a:p>
          <a:p>
            <a:pPr marL="457200" indent="-457200">
              <a:buFont typeface="Arial" panose="020B0604020202020204" pitchFamily="34" charset="0"/>
              <a:buChar char="•"/>
            </a:pPr>
            <a:r>
              <a:rPr lang="en-GB" sz="3000" dirty="0" smtClean="0"/>
              <a:t>The NGT sessions proved to be extremely popular amongst residents and as a result this </a:t>
            </a:r>
            <a:r>
              <a:rPr lang="en-GB" sz="3000" dirty="0" smtClean="0"/>
              <a:t>is something </a:t>
            </a:r>
            <a:r>
              <a:rPr lang="en-GB" sz="3000" dirty="0" smtClean="0"/>
              <a:t>that CAH would like to run annually. </a:t>
            </a:r>
          </a:p>
          <a:p>
            <a:pPr marL="457200" indent="-457200">
              <a:buFont typeface="Arial" panose="020B0604020202020204" pitchFamily="34" charset="0"/>
              <a:buChar char="•"/>
            </a:pPr>
            <a:r>
              <a:rPr lang="en-GB" sz="3000" dirty="0" smtClean="0"/>
              <a:t>CAH have already been able to implement some changes for improving their service- based on the findings of the evaluation.</a:t>
            </a:r>
          </a:p>
          <a:p>
            <a:endParaRPr lang="en-GB" dirty="0" smtClean="0"/>
          </a:p>
          <a:p>
            <a:endParaRPr lang="en-GB" dirty="0"/>
          </a:p>
        </p:txBody>
      </p:sp>
      <p:sp>
        <p:nvSpPr>
          <p:cNvPr id="5" name="Rectangle 4"/>
          <p:cNvSpPr/>
          <p:nvPr/>
        </p:nvSpPr>
        <p:spPr>
          <a:xfrm>
            <a:off x="781927" y="19700796"/>
            <a:ext cx="14337309" cy="1015663"/>
          </a:xfrm>
          <a:prstGeom prst="rect">
            <a:avLst/>
          </a:prstGeom>
        </p:spPr>
        <p:txBody>
          <a:bodyPr wrap="square">
            <a:spAutoFit/>
          </a:bodyPr>
          <a:lstStyle/>
          <a:p>
            <a:r>
              <a:rPr lang="en-GB" sz="3000" i="1" dirty="0" smtClean="0"/>
              <a:t>“I </a:t>
            </a:r>
            <a:r>
              <a:rPr lang="en-GB" sz="3000" i="1" dirty="0"/>
              <a:t>am aware now of all the constraints faced by VSOs when working with vulnerable populations including ethics, power dynamics, bureaucracy, funding </a:t>
            </a:r>
            <a:r>
              <a:rPr lang="en-GB" sz="3000" i="1" dirty="0" smtClean="0"/>
              <a:t>etc.”</a:t>
            </a:r>
            <a:r>
              <a:rPr lang="en-GB" sz="3000" i="1" dirty="0" smtClean="0"/>
              <a:t> (Researcher)</a:t>
            </a:r>
            <a:endParaRPr lang="en-GB" sz="3000" i="1" dirty="0"/>
          </a:p>
        </p:txBody>
      </p:sp>
      <p:grpSp>
        <p:nvGrpSpPr>
          <p:cNvPr id="28" name="Group 27"/>
          <p:cNvGrpSpPr/>
          <p:nvPr/>
        </p:nvGrpSpPr>
        <p:grpSpPr>
          <a:xfrm>
            <a:off x="15061870" y="14718423"/>
            <a:ext cx="14086694" cy="5998036"/>
            <a:chOff x="15262395" y="16536246"/>
            <a:chExt cx="14086694" cy="5998036"/>
          </a:xfrm>
        </p:grpSpPr>
        <p:grpSp>
          <p:nvGrpSpPr>
            <p:cNvPr id="19" name="Group 18"/>
            <p:cNvGrpSpPr/>
            <p:nvPr/>
          </p:nvGrpSpPr>
          <p:grpSpPr>
            <a:xfrm>
              <a:off x="15262395" y="16536246"/>
              <a:ext cx="14086694" cy="5998036"/>
              <a:chOff x="15262395" y="15028968"/>
              <a:chExt cx="14086694" cy="4198387"/>
            </a:xfrm>
          </p:grpSpPr>
          <p:sp>
            <p:nvSpPr>
              <p:cNvPr id="20" name="TextBox 19"/>
              <p:cNvSpPr txBox="1"/>
              <p:nvPr/>
            </p:nvSpPr>
            <p:spPr>
              <a:xfrm>
                <a:off x="15262395" y="15028968"/>
                <a:ext cx="14086694" cy="646331"/>
              </a:xfrm>
              <a:prstGeom prst="rect">
                <a:avLst/>
              </a:prstGeom>
              <a:noFill/>
            </p:spPr>
            <p:txBody>
              <a:bodyPr wrap="square" rtlCol="0">
                <a:spAutoFit/>
              </a:bodyPr>
              <a:lstStyle/>
              <a:p>
                <a:endParaRPr lang="en-GB" sz="3600" dirty="0"/>
              </a:p>
            </p:txBody>
          </p:sp>
          <p:sp>
            <p:nvSpPr>
              <p:cNvPr id="21" name="Rounded Rectangle 20"/>
              <p:cNvSpPr/>
              <p:nvPr/>
            </p:nvSpPr>
            <p:spPr>
              <a:xfrm>
                <a:off x="15555970" y="16223736"/>
                <a:ext cx="10543506" cy="3003619"/>
              </a:xfrm>
              <a:prstGeom prst="roundRect">
                <a:avLst/>
              </a:prstGeom>
              <a:noFill/>
              <a:ln w="889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15531483" y="16199321"/>
                <a:ext cx="10592480" cy="781145"/>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smtClean="0"/>
                  <a:t>Next steps</a:t>
                </a:r>
                <a:endParaRPr lang="en-US" sz="5400" b="1" dirty="0"/>
              </a:p>
            </p:txBody>
          </p:sp>
        </p:grpSp>
        <p:sp>
          <p:nvSpPr>
            <p:cNvPr id="25" name="Rectangle 24"/>
            <p:cNvSpPr/>
            <p:nvPr/>
          </p:nvSpPr>
          <p:spPr>
            <a:xfrm>
              <a:off x="15705212" y="19605507"/>
              <a:ext cx="10394264" cy="2746906"/>
            </a:xfrm>
            <a:prstGeom prst="rect">
              <a:avLst/>
            </a:prstGeom>
          </p:spPr>
          <p:txBody>
            <a:bodyPr wrap="square">
              <a:spAutoFit/>
            </a:bodyPr>
            <a:lstStyle/>
            <a:p>
              <a:pPr lvl="0">
                <a:lnSpc>
                  <a:spcPct val="115000"/>
                </a:lnSpc>
                <a:spcAft>
                  <a:spcPts val="0"/>
                </a:spcAft>
              </a:pPr>
              <a:r>
                <a:rPr lang="en-GB" sz="3000" dirty="0" smtClean="0">
                  <a:latin typeface="Calibri" panose="020F0502020204030204" pitchFamily="34" charset="0"/>
                  <a:ea typeface="Calibri" panose="020F0502020204030204" pitchFamily="34" charset="0"/>
                  <a:cs typeface="Calibri" panose="020F0502020204030204" pitchFamily="34" charset="0"/>
                </a:rPr>
                <a:t>A lot of material </a:t>
              </a:r>
              <a:r>
                <a:rPr lang="en-GB" sz="3000" dirty="0" smtClean="0">
                  <a:latin typeface="Calibri" panose="020F0502020204030204" pitchFamily="34" charset="0"/>
                  <a:ea typeface="Calibri" panose="020F0502020204030204" pitchFamily="34" charset="0"/>
                  <a:cs typeface="Calibri" panose="020F0502020204030204" pitchFamily="34" charset="0"/>
                </a:rPr>
                <a:t>will been </a:t>
              </a:r>
              <a:r>
                <a:rPr lang="en-GB" sz="3000" dirty="0" smtClean="0">
                  <a:latin typeface="Calibri" panose="020F0502020204030204" pitchFamily="34" charset="0"/>
                  <a:ea typeface="Calibri" panose="020F0502020204030204" pitchFamily="34" charset="0"/>
                  <a:cs typeface="Calibri" panose="020F0502020204030204" pitchFamily="34" charset="0"/>
                </a:rPr>
                <a:t>produced from this project, including a video, a ‘How </a:t>
              </a:r>
              <a:r>
                <a:rPr lang="en-GB" sz="3000" dirty="0">
                  <a:latin typeface="Calibri" panose="020F0502020204030204" pitchFamily="34" charset="0"/>
                  <a:ea typeface="Calibri" panose="020F0502020204030204" pitchFamily="34" charset="0"/>
                  <a:cs typeface="Calibri" panose="020F0502020204030204" pitchFamily="34" charset="0"/>
                </a:rPr>
                <a:t>To Guide’ on running NGT sessions at </a:t>
              </a:r>
              <a:r>
                <a:rPr lang="en-GB" sz="3000" dirty="0" smtClean="0">
                  <a:latin typeface="Calibri" panose="020F0502020204030204" pitchFamily="34" charset="0"/>
                  <a:ea typeface="Calibri" panose="020F0502020204030204" pitchFamily="34" charset="0"/>
                  <a:cs typeface="Calibri" panose="020F0502020204030204" pitchFamily="34" charset="0"/>
                </a:rPr>
                <a:t>CAH, a </a:t>
              </a:r>
              <a:r>
                <a:rPr lang="en-GB" sz="3000" dirty="0">
                  <a:latin typeface="Calibri" panose="020F0502020204030204" pitchFamily="34" charset="0"/>
                  <a:ea typeface="Calibri" panose="020F0502020204030204" pitchFamily="34" charset="0"/>
                  <a:cs typeface="Calibri" panose="020F0502020204030204" pitchFamily="34" charset="0"/>
                </a:rPr>
                <a:t>report on the </a:t>
              </a:r>
              <a:r>
                <a:rPr lang="en-GB" sz="3000" dirty="0" smtClean="0">
                  <a:latin typeface="Calibri" panose="020F0502020204030204" pitchFamily="34" charset="0"/>
                  <a:ea typeface="Calibri" panose="020F0502020204030204" pitchFamily="34" charset="0"/>
                  <a:cs typeface="Calibri" panose="020F0502020204030204" pitchFamily="34" charset="0"/>
                </a:rPr>
                <a:t>findings, </a:t>
              </a:r>
              <a:r>
                <a:rPr lang="en-GB" sz="3000" dirty="0" smtClean="0">
                  <a:latin typeface="Calibri" panose="020F0502020204030204" pitchFamily="34" charset="0"/>
                  <a:ea typeface="Calibri" panose="020F0502020204030204" pitchFamily="34" charset="0"/>
                  <a:cs typeface="Calibri" panose="020F0502020204030204" pitchFamily="34" charset="0"/>
                </a:rPr>
                <a:t>and a </a:t>
              </a:r>
              <a:r>
                <a:rPr lang="en-GB" sz="3000" dirty="0">
                  <a:latin typeface="Calibri" panose="020F0502020204030204" pitchFamily="34" charset="0"/>
                  <a:ea typeface="Calibri" panose="020F0502020204030204" pitchFamily="34" charset="0"/>
                  <a:cs typeface="Calibri" panose="020F0502020204030204" pitchFamily="34" charset="0"/>
                </a:rPr>
                <a:t>list of </a:t>
              </a:r>
              <a:r>
                <a:rPr lang="en-GB" sz="3000" dirty="0" smtClean="0">
                  <a:latin typeface="Calibri" panose="020F0502020204030204" pitchFamily="34" charset="0"/>
                  <a:ea typeface="Calibri" panose="020F0502020204030204" pitchFamily="34" charset="0"/>
                  <a:cs typeface="Calibri" panose="020F0502020204030204" pitchFamily="34" charset="0"/>
                </a:rPr>
                <a:t>recommendations for CAH to </a:t>
              </a:r>
              <a:r>
                <a:rPr lang="en-GB" sz="3000" dirty="0">
                  <a:latin typeface="Calibri" panose="020F0502020204030204" pitchFamily="34" charset="0"/>
                  <a:ea typeface="Calibri" panose="020F0502020204030204" pitchFamily="34" charset="0"/>
                  <a:cs typeface="Calibri" panose="020F0502020204030204" pitchFamily="34" charset="0"/>
                </a:rPr>
                <a:t>increase resident satisfaction with the service</a:t>
              </a:r>
              <a:r>
                <a:rPr lang="en-GB" sz="3000" dirty="0" smtClean="0">
                  <a:latin typeface="Calibri" panose="020F0502020204030204" pitchFamily="34" charset="0"/>
                  <a:ea typeface="Calibri" panose="020F0502020204030204" pitchFamily="34" charset="0"/>
                  <a:cs typeface="Calibri" panose="020F0502020204030204" pitchFamily="34" charset="0"/>
                </a:rPr>
                <a:t>. CAH will be using this material to improve the delivery of their services.</a:t>
              </a:r>
              <a:endParaRPr lang="en-GB" sz="3000" dirty="0">
                <a:effectLst/>
                <a:latin typeface="Calibri" panose="020F0502020204030204" pitchFamily="34" charset="0"/>
                <a:ea typeface="Calibri" panose="020F0502020204030204" pitchFamily="34" charset="0"/>
                <a:cs typeface="Calibri" panose="020F0502020204030204" pitchFamily="34" charset="0"/>
              </a:endParaRPr>
            </a:p>
          </p:txBody>
        </p:sp>
      </p:grpSp>
      <p:sp>
        <p:nvSpPr>
          <p:cNvPr id="26" name="TextBox 25"/>
          <p:cNvSpPr txBox="1"/>
          <p:nvPr/>
        </p:nvSpPr>
        <p:spPr>
          <a:xfrm>
            <a:off x="831653" y="18570895"/>
            <a:ext cx="14200617" cy="1477328"/>
          </a:xfrm>
          <a:prstGeom prst="rect">
            <a:avLst/>
          </a:prstGeom>
          <a:noFill/>
        </p:spPr>
        <p:txBody>
          <a:bodyPr wrap="square" rtlCol="0">
            <a:spAutoFit/>
          </a:bodyPr>
          <a:lstStyle/>
          <a:p>
            <a:r>
              <a:rPr lang="en-GB" sz="3000" i="1" dirty="0" smtClean="0">
                <a:ea typeface="Arial" panose="020B0604020202020204" pitchFamily="34" charset="0"/>
              </a:rPr>
              <a:t>“M</a:t>
            </a:r>
            <a:r>
              <a:rPr lang="en-GB" sz="3000" i="1" dirty="0" smtClean="0">
                <a:ea typeface="Arial" panose="020B0604020202020204" pitchFamily="34" charset="0"/>
              </a:rPr>
              <a:t>y </a:t>
            </a:r>
            <a:r>
              <a:rPr lang="en-GB" sz="3000" i="1" dirty="0">
                <a:ea typeface="Arial" panose="020B0604020202020204" pitchFamily="34" charset="0"/>
              </a:rPr>
              <a:t>experience has been beyond measure. The knowledge sharing is a valuable asset and skills that will be a ‘take-away’ for </a:t>
            </a:r>
            <a:r>
              <a:rPr lang="en-GB" sz="3000" i="1" dirty="0" smtClean="0">
                <a:ea typeface="Arial" panose="020B0604020202020204" pitchFamily="34" charset="0"/>
              </a:rPr>
              <a:t>me” (CAH)</a:t>
            </a:r>
            <a:endParaRPr lang="en-GB" sz="3000" i="1" dirty="0"/>
          </a:p>
          <a:p>
            <a:endParaRPr lang="en-GB" sz="3000" dirty="0"/>
          </a:p>
        </p:txBody>
      </p:sp>
      <p:pic>
        <p:nvPicPr>
          <p:cNvPr id="29" name="Picture 28"/>
          <p:cNvPicPr>
            <a:picLocks noChangeAspect="1"/>
          </p:cNvPicPr>
          <p:nvPr/>
        </p:nvPicPr>
        <p:blipFill>
          <a:blip r:embed="rId3"/>
          <a:stretch>
            <a:fillRect/>
          </a:stretch>
        </p:blipFill>
        <p:spPr>
          <a:xfrm>
            <a:off x="26371368" y="18748908"/>
            <a:ext cx="3499438" cy="2355719"/>
          </a:xfrm>
          <a:prstGeom prst="rect">
            <a:avLst/>
          </a:prstGeom>
        </p:spPr>
      </p:pic>
      <p:pic>
        <p:nvPicPr>
          <p:cNvPr id="1026" name="Picture 2" descr="http://blogs.ucl.ac.uk/public-engagement/files/2018/01/20180122_191509-300x16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70899" y="6211303"/>
            <a:ext cx="7668635" cy="43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3909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966</TotalTime>
  <Words>2802</Words>
  <Application>Microsoft Office PowerPoint</Application>
  <PresentationFormat>Custom</PresentationFormat>
  <Paragraphs>98</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Helvetica Neue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College London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Gemma Moore</dc:creator>
  <cp:lastModifiedBy>Georgia Pitts</cp:lastModifiedBy>
  <cp:revision>79</cp:revision>
  <dcterms:created xsi:type="dcterms:W3CDTF">2018-03-12T19:58:14Z</dcterms:created>
  <dcterms:modified xsi:type="dcterms:W3CDTF">2018-03-15T16:49:30Z</dcterms:modified>
</cp:coreProperties>
</file>